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7" r:id="rId2"/>
    <p:sldId id="545" r:id="rId3"/>
    <p:sldId id="546" r:id="rId4"/>
    <p:sldId id="298" r:id="rId5"/>
    <p:sldId id="299" r:id="rId6"/>
    <p:sldId id="300" r:id="rId7"/>
    <p:sldId id="259" r:id="rId8"/>
    <p:sldId id="262" r:id="rId9"/>
    <p:sldId id="660" r:id="rId10"/>
    <p:sldId id="347" r:id="rId11"/>
    <p:sldId id="540" r:id="rId12"/>
    <p:sldId id="264" r:id="rId13"/>
    <p:sldId id="258" r:id="rId14"/>
    <p:sldId id="265" r:id="rId15"/>
    <p:sldId id="266" r:id="rId16"/>
    <p:sldId id="311" r:id="rId17"/>
    <p:sldId id="267" r:id="rId18"/>
    <p:sldId id="268" r:id="rId19"/>
    <p:sldId id="269" r:id="rId20"/>
    <p:sldId id="312" r:id="rId21"/>
    <p:sldId id="313" r:id="rId22"/>
    <p:sldId id="314" r:id="rId23"/>
    <p:sldId id="315" r:id="rId24"/>
    <p:sldId id="525" r:id="rId25"/>
    <p:sldId id="526" r:id="rId26"/>
    <p:sldId id="318" r:id="rId27"/>
    <p:sldId id="317" r:id="rId28"/>
    <p:sldId id="354" r:id="rId29"/>
    <p:sldId id="320" r:id="rId30"/>
    <p:sldId id="321" r:id="rId31"/>
    <p:sldId id="323" r:id="rId32"/>
    <p:sldId id="529" r:id="rId33"/>
    <p:sldId id="530" r:id="rId34"/>
    <p:sldId id="531" r:id="rId35"/>
    <p:sldId id="532" r:id="rId36"/>
    <p:sldId id="324" r:id="rId37"/>
    <p:sldId id="325" r:id="rId38"/>
    <p:sldId id="326" r:id="rId39"/>
    <p:sldId id="327" r:id="rId40"/>
    <p:sldId id="544" r:id="rId41"/>
    <p:sldId id="271" r:id="rId42"/>
    <p:sldId id="348" r:id="rId43"/>
    <p:sldId id="535" r:id="rId44"/>
    <p:sldId id="536" r:id="rId45"/>
    <p:sldId id="537" r:id="rId46"/>
    <p:sldId id="538" r:id="rId47"/>
    <p:sldId id="539" r:id="rId48"/>
    <p:sldId id="272" r:id="rId49"/>
    <p:sldId id="273" r:id="rId50"/>
    <p:sldId id="275" r:id="rId51"/>
    <p:sldId id="276" r:id="rId52"/>
    <p:sldId id="293" r:id="rId53"/>
    <p:sldId id="294" r:id="rId54"/>
    <p:sldId id="286" r:id="rId55"/>
    <p:sldId id="547" r:id="rId56"/>
    <p:sldId id="277" r:id="rId57"/>
    <p:sldId id="278" r:id="rId58"/>
    <p:sldId id="279" r:id="rId59"/>
    <p:sldId id="280" r:id="rId60"/>
    <p:sldId id="281" r:id="rId61"/>
    <p:sldId id="282" r:id="rId62"/>
    <p:sldId id="283" r:id="rId63"/>
    <p:sldId id="285" r:id="rId64"/>
    <p:sldId id="289" r:id="rId65"/>
    <p:sldId id="290" r:id="rId66"/>
    <p:sldId id="291" r:id="rId67"/>
    <p:sldId id="297" r:id="rId68"/>
    <p:sldId id="296" r:id="rId69"/>
    <p:sldId id="542" r:id="rId70"/>
    <p:sldId id="263" r:id="rId71"/>
    <p:sldId id="543" r:id="rId72"/>
    <p:sldId id="541" r:id="rId73"/>
    <p:sldId id="301" r:id="rId74"/>
    <p:sldId id="302" r:id="rId75"/>
    <p:sldId id="303" r:id="rId76"/>
    <p:sldId id="304" r:id="rId77"/>
    <p:sldId id="305" r:id="rId78"/>
    <p:sldId id="306" r:id="rId79"/>
    <p:sldId id="307" r:id="rId80"/>
    <p:sldId id="308" r:id="rId81"/>
    <p:sldId id="31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54"/>
    <p:restoredTop sz="72721"/>
  </p:normalViewPr>
  <p:slideViewPr>
    <p:cSldViewPr snapToGrid="0" snapToObjects="1">
      <p:cViewPr varScale="1">
        <p:scale>
          <a:sx n="91" d="100"/>
          <a:sy n="91" d="100"/>
        </p:scale>
        <p:origin x="1304"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talk about the variables and how we measure them.</a:t>
            </a:r>
          </a:p>
        </p:txBody>
      </p:sp>
      <p:sp>
        <p:nvSpPr>
          <p:cNvPr id="4" name="Slide Number Placeholder 3"/>
          <p:cNvSpPr>
            <a:spLocks noGrp="1"/>
          </p:cNvSpPr>
          <p:nvPr>
            <p:ph type="sldNum" sz="quarter" idx="5"/>
          </p:nvPr>
        </p:nvSpPr>
        <p:spPr/>
        <p:txBody>
          <a:bodyPr/>
          <a:lstStyle/>
          <a:p>
            <a:fld id="{66610047-E131-0346-ABBC-77645D001C55}" type="slidenum">
              <a:rPr lang="en-US" smtClean="0"/>
              <a:t>12</a:t>
            </a:fld>
            <a:endParaRPr lang="en-US"/>
          </a:p>
        </p:txBody>
      </p:sp>
    </p:spTree>
    <p:extLst>
      <p:ext uri="{BB962C8B-B14F-4D97-AF65-F5344CB8AC3E}">
        <p14:creationId xmlns:p14="http://schemas.microsoft.com/office/powerpoint/2010/main" val="86101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13</a:t>
            </a:fld>
            <a:endParaRPr lang="en-US"/>
          </a:p>
        </p:txBody>
      </p:sp>
    </p:spTree>
    <p:extLst>
      <p:ext uri="{BB962C8B-B14F-4D97-AF65-F5344CB8AC3E}">
        <p14:creationId xmlns:p14="http://schemas.microsoft.com/office/powerpoint/2010/main" val="4146075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Hypothesis:</a:t>
            </a:r>
          </a:p>
          <a:p>
            <a:pPr lvl="1"/>
            <a:r>
              <a:rPr lang="en-GB" i="1" dirty="0" err="1"/>
              <a:t>Coca-cola</a:t>
            </a:r>
            <a:r>
              <a:rPr lang="en-GB" i="1" dirty="0"/>
              <a:t> kills sperm</a:t>
            </a:r>
            <a:r>
              <a:rPr lang="en-GB" dirty="0"/>
              <a:t>.</a:t>
            </a:r>
          </a:p>
          <a:p>
            <a:pPr lvl="1"/>
            <a:endParaRPr lang="en-GB"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GB" dirty="0"/>
              <a:t>IV :</a:t>
            </a:r>
            <a:r>
              <a:rPr lang="en-GB" dirty="0" err="1"/>
              <a:t>Coca-cola</a:t>
            </a:r>
            <a:r>
              <a:rPr lang="en-GB" dirty="0"/>
              <a:t> in the hypothesis above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GB" dirty="0"/>
              <a:t>DV: Sperm in the hypothesis above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lvl="1"/>
            <a:endParaRPr lang="en-GB" dirty="0"/>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14</a:t>
            </a:fld>
            <a:endParaRPr lang="en-US"/>
          </a:p>
        </p:txBody>
      </p:sp>
    </p:spTree>
    <p:extLst>
      <p:ext uri="{BB962C8B-B14F-4D97-AF65-F5344CB8AC3E}">
        <p14:creationId xmlns:p14="http://schemas.microsoft.com/office/powerpoint/2010/main" val="162324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15</a:t>
            </a:fld>
            <a:endParaRPr lang="en-US"/>
          </a:p>
        </p:txBody>
      </p:sp>
    </p:spTree>
    <p:extLst>
      <p:ext uri="{BB962C8B-B14F-4D97-AF65-F5344CB8AC3E}">
        <p14:creationId xmlns:p14="http://schemas.microsoft.com/office/powerpoint/2010/main" val="3548234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16</a:t>
            </a:fld>
            <a:endParaRPr lang="en-US"/>
          </a:p>
        </p:txBody>
      </p:sp>
    </p:spTree>
    <p:extLst>
      <p:ext uri="{BB962C8B-B14F-4D97-AF65-F5344CB8AC3E}">
        <p14:creationId xmlns:p14="http://schemas.microsoft.com/office/powerpoint/2010/main" val="3941693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19</a:t>
            </a:fld>
            <a:endParaRPr lang="en-US"/>
          </a:p>
        </p:txBody>
      </p:sp>
    </p:spTree>
    <p:extLst>
      <p:ext uri="{BB962C8B-B14F-4D97-AF65-F5344CB8AC3E}">
        <p14:creationId xmlns:p14="http://schemas.microsoft.com/office/powerpoint/2010/main" val="266343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150E32D-CD81-B844-9EF6-A4C310699E45}" type="slidenum">
              <a:rPr lang="en-US" sz="1600">
                <a:latin typeface="Arial" charset="0"/>
              </a:rPr>
              <a:pPr/>
              <a:t>20</a:t>
            </a:fld>
            <a:endParaRPr lang="en-US" sz="1600">
              <a:latin typeface="Arial" charset="0"/>
            </a:endParaRPr>
          </a:p>
        </p:txBody>
      </p:sp>
      <p:sp>
        <p:nvSpPr>
          <p:cNvPr id="27650" name="Rectangle 1026"/>
          <p:cNvSpPr>
            <a:spLocks noGrp="1" noRot="1" noChangeAspect="1" noChangeArrowheads="1" noTextEdit="1"/>
          </p:cNvSpPr>
          <p:nvPr>
            <p:ph type="sldImg"/>
          </p:nvPr>
        </p:nvSpPr>
        <p:spPr>
          <a:xfrm>
            <a:off x="2074863" y="152400"/>
            <a:ext cx="2708275" cy="1524000"/>
          </a:xfrm>
          <a:ln/>
        </p:spPr>
      </p:sp>
      <p:sp>
        <p:nvSpPr>
          <p:cNvPr id="27651"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eaLnBrk="1" hangingPunct="1"/>
            <a:r>
              <a:rPr lang="en-US" b="1" dirty="0">
                <a:latin typeface="Arial" charset="0"/>
                <a:ea typeface="ＭＳ Ｐゴシック" charset="0"/>
                <a:cs typeface="ＭＳ Ｐゴシック" charset="0"/>
              </a:rPr>
              <a:t>RESEARCH METHODS:  AMOUNT OF EXPERIMENTAL CONTROL</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Can vary on a continuum</a:t>
            </a:r>
          </a:p>
          <a:p>
            <a:pPr eaLnBrk="1" hangingPunct="1"/>
            <a:r>
              <a:rPr lang="en-US" dirty="0">
                <a:latin typeface="Arial" charset="0"/>
                <a:ea typeface="ＭＳ Ｐゴシック" charset="0"/>
                <a:cs typeface="ＭＳ Ｐゴシック" charset="0"/>
              </a:rPr>
              <a:t>	Range from non (naturalistic </a:t>
            </a:r>
            <a:r>
              <a:rPr lang="en-US" dirty="0" err="1">
                <a:latin typeface="Arial" charset="0"/>
                <a:ea typeface="ＭＳ Ｐゴシック" charset="0"/>
                <a:cs typeface="ＭＳ Ｐゴシック" charset="0"/>
              </a:rPr>
              <a:t>obs</a:t>
            </a:r>
            <a:r>
              <a:rPr lang="en-US" dirty="0">
                <a:latin typeface="Arial" charset="0"/>
                <a:ea typeface="ＭＳ Ｐゴシック" charset="0"/>
                <a:cs typeface="ＭＳ Ｐゴシック" charset="0"/>
              </a:rPr>
              <a:t>) to lots (experiments)</a:t>
            </a: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03432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238CF87-0E44-754E-A755-9844A194A1CA}" type="slidenum">
              <a:rPr lang="en-US" sz="1600">
                <a:latin typeface="Arial" charset="0"/>
              </a:rPr>
              <a:pPr/>
              <a:t>21</a:t>
            </a:fld>
            <a:endParaRPr lang="en-US" sz="1600">
              <a:latin typeface="Arial" charset="0"/>
            </a:endParaRPr>
          </a:p>
        </p:txBody>
      </p:sp>
      <p:sp>
        <p:nvSpPr>
          <p:cNvPr id="29698" name="Rectangle 2"/>
          <p:cNvSpPr>
            <a:spLocks noGrp="1" noRot="1" noChangeAspect="1" noChangeArrowheads="1" noTextEdit="1"/>
          </p:cNvSpPr>
          <p:nvPr>
            <p:ph type="sldImg"/>
          </p:nvPr>
        </p:nvSpPr>
        <p:spPr>
          <a:xfrm>
            <a:off x="2074863" y="152400"/>
            <a:ext cx="2708275" cy="1524000"/>
          </a:xfrm>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a:p>
            <a:pPr eaLnBrk="1" hangingPunct="1"/>
            <a:r>
              <a:rPr lang="en-US" b="1">
                <a:latin typeface="Arial" charset="0"/>
                <a:ea typeface="ＭＳ Ｐゴシック" charset="0"/>
                <a:cs typeface="ＭＳ Ｐゴシック" charset="0"/>
              </a:rPr>
              <a:t>Naturalistic</a:t>
            </a:r>
          </a:p>
          <a:p>
            <a:pPr eaLnBrk="1" hangingPunct="1"/>
            <a:r>
              <a:rPr lang="en-US">
                <a:latin typeface="Arial" charset="0"/>
                <a:ea typeface="ＭＳ Ｐゴシック" charset="0"/>
                <a:cs typeface="ＭＳ Ｐゴシック" charset="0"/>
              </a:rPr>
              <a:t>	Least amt of cntrl</a:t>
            </a:r>
          </a:p>
          <a:p>
            <a:pPr eaLnBrk="1" hangingPunct="1"/>
            <a:r>
              <a:rPr lang="en-US">
                <a:latin typeface="Arial" charset="0"/>
                <a:ea typeface="ＭＳ Ｐゴシック" charset="0"/>
                <a:cs typeface="ＭＳ Ｐゴシック" charset="0"/>
              </a:rPr>
              <a:t>	Rich description of events (ex:  what happened w/subway riders, beanbag chair)</a:t>
            </a:r>
          </a:p>
          <a:p>
            <a:pPr eaLnBrk="1" hangingPunct="1"/>
            <a:r>
              <a:rPr lang="en-US">
                <a:latin typeface="Arial" charset="0"/>
                <a:ea typeface="ＭＳ Ｐゴシック" charset="0"/>
                <a:cs typeface="ＭＳ Ｐゴシック" charset="0"/>
              </a:rPr>
              <a:t>	Typ, E doesn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interact w/ Ss so not to chg their beh</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Some of most impt work in dev psych came from nat studies</a:t>
            </a:r>
          </a:p>
          <a:p>
            <a:pPr eaLnBrk="1" hangingPunct="1"/>
            <a:r>
              <a:rPr lang="en-US">
                <a:latin typeface="Arial" charset="0"/>
                <a:ea typeface="ＭＳ Ｐゴシック" charset="0"/>
                <a:cs typeface="ＭＳ Ｐゴシック" charset="0"/>
              </a:rPr>
              <a:t>	Piaget, most famous dev psychol</a:t>
            </a:r>
          </a:p>
          <a:p>
            <a:pPr eaLnBrk="1" hangingPunct="1"/>
            <a:r>
              <a:rPr lang="en-US">
                <a:latin typeface="Arial" charset="0"/>
                <a:ea typeface="ＭＳ Ｐゴシック" charset="0"/>
                <a:cs typeface="ＭＳ Ｐゴシック" charset="0"/>
              </a:rPr>
              <a:t>		From watching his 3 kids Jacqueline, Lucienne, &amp; Laurent</a:t>
            </a:r>
          </a:p>
          <a:p>
            <a:pPr eaLnBrk="1" hangingPunct="1"/>
            <a:r>
              <a:rPr lang="en-US">
                <a:latin typeface="Arial" charset="0"/>
                <a:ea typeface="ＭＳ Ｐゴシック" charset="0"/>
                <a:cs typeface="ＭＳ Ｐゴシック" charset="0"/>
              </a:rPr>
              <a:t>		Wrote Origins of intelligence, influential volume on ideas of chi dev</a:t>
            </a:r>
          </a:p>
          <a:p>
            <a:pPr eaLnBrk="1" hangingPunct="1"/>
            <a:r>
              <a:rPr lang="en-US">
                <a:latin typeface="Arial" charset="0"/>
                <a:ea typeface="ＭＳ Ｐゴシック" charset="0"/>
                <a:cs typeface="ＭＳ Ｐゴシック" charset="0"/>
              </a:rPr>
              <a:t>		Darwin &amp; Doddy Darwin</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253573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4BC9CD4-63A4-E143-9429-49409D140CD2}" type="slidenum">
              <a:rPr lang="en-US" sz="1600">
                <a:latin typeface="Arial" charset="0"/>
              </a:rPr>
              <a:pPr/>
              <a:t>22</a:t>
            </a:fld>
            <a:endParaRPr lang="en-US" sz="1600">
              <a:latin typeface="Arial" charset="0"/>
            </a:endParaRPr>
          </a:p>
        </p:txBody>
      </p:sp>
      <p:sp>
        <p:nvSpPr>
          <p:cNvPr id="31746" name="Rectangle 2"/>
          <p:cNvSpPr>
            <a:spLocks noGrp="1" noRot="1" noChangeAspect="1" noChangeArrowheads="1" noTextEdit="1"/>
          </p:cNvSpPr>
          <p:nvPr>
            <p:ph type="sldImg"/>
          </p:nvPr>
        </p:nvSpPr>
        <p:spPr>
          <a:xfrm>
            <a:off x="2074863" y="152400"/>
            <a:ext cx="2708275" cy="1524000"/>
          </a:xfrm>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Specimen record</a:t>
            </a:r>
          </a:p>
          <a:p>
            <a:pPr eaLnBrk="1" hangingPunct="1"/>
            <a:r>
              <a:rPr lang="en-US">
                <a:latin typeface="Arial" charset="0"/>
                <a:ea typeface="ＭＳ Ｐゴシック" charset="0"/>
                <a:cs typeface="ＭＳ Ｐゴシック" charset="0"/>
              </a:rPr>
              <a:t>	Write down everything that happened</a:t>
            </a:r>
          </a:p>
          <a:p>
            <a:pPr eaLnBrk="1" hangingPunct="1"/>
            <a:r>
              <a:rPr lang="en-US">
                <a:latin typeface="Times" charset="0"/>
                <a:ea typeface="ＭＳ Ｐゴシック" charset="0"/>
                <a:cs typeface="ＭＳ Ｐゴシック" charset="0"/>
              </a:rPr>
              <a:t>	Subway/beanbag videos</a:t>
            </a:r>
          </a:p>
        </p:txBody>
      </p:sp>
    </p:spTree>
    <p:extLst>
      <p:ext uri="{BB962C8B-B14F-4D97-AF65-F5344CB8AC3E}">
        <p14:creationId xmlns:p14="http://schemas.microsoft.com/office/powerpoint/2010/main" val="109088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82D5F8F-D3FB-8648-A6EB-FBDEB3F29455}" type="slidenum">
              <a:rPr lang="en-US" sz="1600">
                <a:latin typeface="Arial" charset="0"/>
              </a:rPr>
              <a:pPr/>
              <a:t>23</a:t>
            </a:fld>
            <a:endParaRPr lang="en-US" sz="1600">
              <a:latin typeface="Arial" charset="0"/>
            </a:endParaRPr>
          </a:p>
        </p:txBody>
      </p:sp>
      <p:sp>
        <p:nvSpPr>
          <p:cNvPr id="33794" name="Rectangle 2"/>
          <p:cNvSpPr>
            <a:spLocks noGrp="1" noRot="1" noChangeAspect="1" noChangeArrowheads="1" noTextEdit="1"/>
          </p:cNvSpPr>
          <p:nvPr>
            <p:ph type="sldImg"/>
          </p:nvPr>
        </p:nvSpPr>
        <p:spPr>
          <a:xfrm>
            <a:off x="2074863" y="152400"/>
            <a:ext cx="2708275" cy="1524000"/>
          </a:xfrm>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Event sampling</a:t>
            </a:r>
          </a:p>
          <a:p>
            <a:pPr eaLnBrk="1" hangingPunct="1"/>
            <a:r>
              <a:rPr lang="en-US">
                <a:latin typeface="Arial" charset="0"/>
                <a:ea typeface="ＭＳ Ｐゴシック" charset="0"/>
                <a:cs typeface="ＭＳ Ｐゴシック" charset="0"/>
              </a:rPr>
              <a:t>	Watch for particular instance of events</a:t>
            </a:r>
          </a:p>
          <a:p>
            <a:pPr eaLnBrk="1" hangingPunct="1"/>
            <a:r>
              <a:rPr lang="en-US">
                <a:latin typeface="Times" charset="0"/>
                <a:ea typeface="ＭＳ Ｐゴシック" charset="0"/>
                <a:cs typeface="ＭＳ Ｐゴシック" charset="0"/>
              </a:rPr>
              <a:t>	Subway video:  watch for every instance of aggression</a:t>
            </a:r>
          </a:p>
          <a:p>
            <a:pPr eaLnBrk="1" hangingPunct="1"/>
            <a:r>
              <a:rPr lang="en-US">
                <a:latin typeface="Times" charset="0"/>
                <a:ea typeface="ＭＳ Ｐゴシック" charset="0"/>
                <a:cs typeface="ＭＳ Ｐゴシック" charset="0"/>
              </a:rPr>
              <a:t>	Beanbag video: watch for every instance of imitation</a:t>
            </a:r>
          </a:p>
        </p:txBody>
      </p:sp>
    </p:spTree>
    <p:extLst>
      <p:ext uri="{BB962C8B-B14F-4D97-AF65-F5344CB8AC3E}">
        <p14:creationId xmlns:p14="http://schemas.microsoft.com/office/powerpoint/2010/main" val="99481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a:t>
            </a:fld>
            <a:endParaRPr lang="en-US"/>
          </a:p>
        </p:txBody>
      </p:sp>
    </p:spTree>
    <p:extLst>
      <p:ext uri="{BB962C8B-B14F-4D97-AF65-F5344CB8AC3E}">
        <p14:creationId xmlns:p14="http://schemas.microsoft.com/office/powerpoint/2010/main" val="2919516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ACCCAE5-89CB-134C-9BEC-A0A95EF4E286}" type="slidenum">
              <a:rPr lang="en-US" sz="1600">
                <a:latin typeface="Arial" charset="0"/>
              </a:rPr>
              <a:pPr/>
              <a:t>24</a:t>
            </a:fld>
            <a:endParaRPr lang="en-US" sz="1600">
              <a:latin typeface="Arial" charset="0"/>
            </a:endParaRPr>
          </a:p>
        </p:txBody>
      </p:sp>
      <p:sp>
        <p:nvSpPr>
          <p:cNvPr id="35842" name="Rectangle 2"/>
          <p:cNvSpPr>
            <a:spLocks noGrp="1" noRot="1" noChangeAspect="1" noChangeArrowheads="1" noTextEdit="1"/>
          </p:cNvSpPr>
          <p:nvPr>
            <p:ph type="sldImg"/>
          </p:nvPr>
        </p:nvSpPr>
        <p:spPr>
          <a:xfrm>
            <a:off x="2074863" y="152400"/>
            <a:ext cx="2708275" cy="1524000"/>
          </a:xfrm>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Time sampling</a:t>
            </a:r>
          </a:p>
          <a:p>
            <a:pPr eaLnBrk="1" hangingPunct="1"/>
            <a:r>
              <a:rPr lang="en-US">
                <a:latin typeface="Arial" charset="0"/>
                <a:ea typeface="ＭＳ Ｐゴシック" charset="0"/>
                <a:cs typeface="ＭＳ Ｐゴシック" charset="0"/>
              </a:rPr>
              <a:t>	Check in @ part time pnts (e.g., every 5 min)</a:t>
            </a:r>
          </a:p>
          <a:p>
            <a:pPr eaLnBrk="1" hangingPunct="1"/>
            <a:r>
              <a:rPr lang="en-US">
                <a:latin typeface="Arial" charset="0"/>
                <a:ea typeface="ＭＳ Ｐゴシック" charset="0"/>
                <a:cs typeface="ＭＳ Ｐゴシック" charset="0"/>
              </a:rPr>
              <a:t>	Can be used as specimen record or event sampling</a:t>
            </a:r>
          </a:p>
          <a:p>
            <a:pPr eaLnBrk="1" hangingPunct="1"/>
            <a:r>
              <a:rPr lang="en-US">
                <a:latin typeface="Arial" charset="0"/>
                <a:ea typeface="ＭＳ Ｐゴシック" charset="0"/>
                <a:cs typeface="ＭＳ Ｐゴシック" charset="0"/>
              </a:rPr>
              <a:t>	Beanbag video:  every 5 min, imitation beh or all beh</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872170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3D8753D-9F66-D744-B038-380267A9403B}" type="slidenum">
              <a:rPr lang="en-US" sz="1600">
                <a:latin typeface="Arial" charset="0"/>
              </a:rPr>
              <a:pPr/>
              <a:t>25</a:t>
            </a:fld>
            <a:endParaRPr lang="en-US" sz="1600">
              <a:latin typeface="Arial" charset="0"/>
            </a:endParaRPr>
          </a:p>
        </p:txBody>
      </p:sp>
      <p:sp>
        <p:nvSpPr>
          <p:cNvPr id="37890" name="Rectangle 2"/>
          <p:cNvSpPr>
            <a:spLocks noGrp="1" noRot="1" noChangeAspect="1" noChangeArrowheads="1" noTextEdit="1"/>
          </p:cNvSpPr>
          <p:nvPr>
            <p:ph type="sldImg"/>
          </p:nvPr>
        </p:nvSpPr>
        <p:spPr>
          <a:xfrm>
            <a:off x="2074863" y="152400"/>
            <a:ext cx="2708275" cy="1524000"/>
          </a:xfrm>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latin typeface="Arial" charset="0"/>
                <a:ea typeface="ＭＳ Ｐゴシック" charset="0"/>
                <a:cs typeface="ＭＳ Ｐゴシック" charset="0"/>
              </a:rPr>
              <a:t>Correlational</a:t>
            </a:r>
          </a:p>
          <a:p>
            <a:pPr eaLnBrk="1" hangingPunct="1"/>
            <a:r>
              <a:rPr lang="en-US">
                <a:latin typeface="Arial" charset="0"/>
                <a:ea typeface="ＭＳ Ｐゴシック" charset="0"/>
                <a:cs typeface="ＭＳ Ｐゴシック" charset="0"/>
              </a:rPr>
              <a:t>	Ask abt relationship b/t 2 factors</a:t>
            </a:r>
          </a:p>
          <a:p>
            <a:pPr eaLnBrk="1" hangingPunct="1"/>
            <a:r>
              <a:rPr lang="en-US">
                <a:latin typeface="Times" charset="0"/>
                <a:ea typeface="ＭＳ Ｐゴシック" charset="0"/>
                <a:cs typeface="ＭＳ Ｐゴシック" charset="0"/>
              </a:rPr>
              <a:t>	WITHOUT being able to draw conclusions</a:t>
            </a:r>
          </a:p>
        </p:txBody>
      </p:sp>
    </p:spTree>
    <p:extLst>
      <p:ext uri="{BB962C8B-B14F-4D97-AF65-F5344CB8AC3E}">
        <p14:creationId xmlns:p14="http://schemas.microsoft.com/office/powerpoint/2010/main" val="1916107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6DB3C2E-F2BA-3F48-A563-FEE8B2057CED}" type="slidenum">
              <a:rPr lang="en-US" sz="1600">
                <a:latin typeface="Arial" charset="0"/>
              </a:rPr>
              <a:pPr/>
              <a:t>26</a:t>
            </a:fld>
            <a:endParaRPr lang="en-US" sz="1600">
              <a:latin typeface="Arial" charset="0"/>
            </a:endParaRPr>
          </a:p>
        </p:txBody>
      </p:sp>
      <p:sp>
        <p:nvSpPr>
          <p:cNvPr id="41986" name="Rectangle 2"/>
          <p:cNvSpPr>
            <a:spLocks noGrp="1" noRot="1" noChangeAspect="1" noChangeArrowheads="1" noTextEdit="1"/>
          </p:cNvSpPr>
          <p:nvPr>
            <p:ph type="sldImg"/>
          </p:nvPr>
        </p:nvSpPr>
        <p:spPr>
          <a:xfrm>
            <a:off x="2074863" y="152400"/>
            <a:ext cx="2708275" cy="1524000"/>
          </a:xfrm>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Can tell U relationships that have</a:t>
            </a:r>
          </a:p>
          <a:p>
            <a:pPr eaLnBrk="1" hangingPunct="1"/>
            <a:r>
              <a:rPr lang="en-US">
                <a:latin typeface="Arial" charset="0"/>
                <a:ea typeface="ＭＳ Ｐゴシック" charset="0"/>
                <a:cs typeface="ＭＳ Ｐゴシック" charset="0"/>
              </a:rPr>
              <a:t>	No rel (activ has no rel w/ utter)</a:t>
            </a:r>
          </a:p>
          <a:p>
            <a:pPr eaLnBrk="1" hangingPunct="1"/>
            <a:r>
              <a:rPr lang="en-US">
                <a:latin typeface="Arial" charset="0"/>
                <a:ea typeface="ＭＳ Ｐゴシック" charset="0"/>
                <a:cs typeface="ＭＳ Ｐゴシック" charset="0"/>
              </a:rPr>
              <a:t>	Positive rel (activ increase as utter increase)</a:t>
            </a:r>
          </a:p>
          <a:p>
            <a:pPr eaLnBrk="1" hangingPunct="1"/>
            <a:r>
              <a:rPr lang="en-US">
                <a:latin typeface="Arial" charset="0"/>
                <a:ea typeface="ＭＳ Ｐゴシック" charset="0"/>
                <a:cs typeface="ＭＳ Ｐゴシック" charset="0"/>
              </a:rPr>
              <a:t>	Negative rel (active decrease as utter increase)</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076132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3A5DC3F-C224-D34D-9F8A-CD04F106787E}" type="slidenum">
              <a:rPr lang="en-US" sz="1600">
                <a:latin typeface="Arial" charset="0"/>
              </a:rPr>
              <a:pPr/>
              <a:t>27</a:t>
            </a:fld>
            <a:endParaRPr lang="en-US" sz="1600">
              <a:latin typeface="Arial" charset="0"/>
            </a:endParaRPr>
          </a:p>
        </p:txBody>
      </p:sp>
      <p:sp>
        <p:nvSpPr>
          <p:cNvPr id="39938" name="Rectangle 2"/>
          <p:cNvSpPr>
            <a:spLocks noGrp="1" noRot="1" noChangeAspect="1" noChangeArrowheads="1" noTextEdit="1"/>
          </p:cNvSpPr>
          <p:nvPr>
            <p:ph type="sldImg"/>
          </p:nvPr>
        </p:nvSpPr>
        <p:spPr>
          <a:xfrm>
            <a:off x="2074863" y="152400"/>
            <a:ext cx="2708275" cy="1524000"/>
          </a:xfrm>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Repeat,</a:t>
            </a:r>
          </a:p>
          <a:p>
            <a:pPr eaLnBrk="1" hangingPunct="1"/>
            <a:r>
              <a:rPr lang="en-US">
                <a:latin typeface="Arial" charset="0"/>
                <a:ea typeface="ＭＳ Ｐゴシック" charset="0"/>
                <a:cs typeface="ＭＳ Ｐゴシック" charset="0"/>
              </a:rPr>
              <a:t>	Can show relationships</a:t>
            </a:r>
          </a:p>
          <a:p>
            <a:pPr eaLnBrk="1" hangingPunct="1"/>
            <a:r>
              <a:rPr lang="en-US">
                <a:latin typeface="Arial" charset="0"/>
                <a:ea typeface="ＭＳ Ｐゴシック" charset="0"/>
                <a:cs typeface="ＭＳ Ｐゴシック" charset="0"/>
              </a:rPr>
              <a:t>	Cannot infer causality</a:t>
            </a:r>
          </a:p>
          <a:p>
            <a:pPr eaLnBrk="1" hangingPunct="1"/>
            <a:r>
              <a:rPr lang="en-US">
                <a:latin typeface="Arial" charset="0"/>
                <a:ea typeface="ＭＳ Ｐゴシック" charset="0"/>
                <a:cs typeface="ＭＳ Ｐゴシック" charset="0"/>
              </a:rPr>
              <a:t>	Look @ activity level and # utter (words) in chi</a:t>
            </a:r>
          </a:p>
          <a:p>
            <a:pPr eaLnBrk="1" hangingPunct="1"/>
            <a:r>
              <a:rPr lang="en-US">
                <a:latin typeface="Arial" charset="0"/>
                <a:ea typeface="ＭＳ Ｐゴシック" charset="0"/>
                <a:cs typeface="ＭＳ Ｐゴシック" charset="0"/>
              </a:rPr>
              <a:t>		Doesn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show you activ causes more talking or vice versa</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593783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7685E94-4AA6-2349-B1E2-6BA737992F2D}" type="slidenum">
              <a:rPr lang="en-US" sz="1600">
                <a:latin typeface="Arial" charset="0"/>
              </a:rPr>
              <a:pPr/>
              <a:t>28</a:t>
            </a:fld>
            <a:endParaRPr lang="en-US" sz="1600">
              <a:latin typeface="Arial" charset="0"/>
            </a:endParaRPr>
          </a:p>
        </p:txBody>
      </p:sp>
      <p:sp>
        <p:nvSpPr>
          <p:cNvPr id="50178" name="Rectangle 2"/>
          <p:cNvSpPr>
            <a:spLocks noGrp="1" noRot="1" noChangeAspect="1" noChangeArrowheads="1" noTextEdit="1"/>
          </p:cNvSpPr>
          <p:nvPr>
            <p:ph type="sldImg"/>
          </p:nvPr>
        </p:nvSpPr>
        <p:spPr>
          <a:xfrm>
            <a:off x="2074863" y="152400"/>
            <a:ext cx="2708275" cy="15240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B/c can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infer causality, </a:t>
            </a:r>
            <a:r>
              <a:rPr lang="en-US" altLang="ja-JP" b="1">
                <a:latin typeface="Arial" charset="0"/>
                <a:ea typeface="ＭＳ Ｐゴシック" charset="0"/>
                <a:cs typeface="ＭＳ Ｐゴシック" charset="0"/>
              </a:rPr>
              <a:t>3</a:t>
            </a:r>
            <a:r>
              <a:rPr lang="en-US" altLang="ja-JP" b="1" baseline="30000">
                <a:latin typeface="Arial" charset="0"/>
                <a:ea typeface="ＭＳ Ｐゴシック" charset="0"/>
                <a:cs typeface="ＭＳ Ｐゴシック" charset="0"/>
              </a:rPr>
              <a:t>rd</a:t>
            </a:r>
            <a:r>
              <a:rPr lang="en-US" altLang="ja-JP" b="1">
                <a:latin typeface="Arial" charset="0"/>
                <a:ea typeface="ＭＳ Ｐゴシック" charset="0"/>
                <a:cs typeface="ＭＳ Ｐゴシック" charset="0"/>
              </a:rPr>
              <a:t> variable prob</a:t>
            </a:r>
            <a:endParaRPr lang="en-US" altLang="ja-JP">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	Don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know if rel b/t 2 factors driven by outside variable</a:t>
            </a:r>
          </a:p>
          <a:p>
            <a:pPr eaLnBrk="1" hangingPunct="1"/>
            <a:r>
              <a:rPr lang="en-US">
                <a:latin typeface="Arial" charset="0"/>
                <a:ea typeface="ＭＳ Ｐゴシック" charset="0"/>
                <a:cs typeface="ＭＳ Ｐゴシック" charset="0"/>
              </a:rPr>
              <a:t>Maybe ht &amp; wt correl b/c outside factor:  increased intake of calories</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Crimes x ice cream</a:t>
            </a:r>
          </a:p>
          <a:p>
            <a:pPr eaLnBrk="1" hangingPunct="1"/>
            <a:r>
              <a:rPr lang="en-US">
                <a:latin typeface="Arial" charset="0"/>
                <a:ea typeface="ＭＳ Ｐゴシック" charset="0"/>
                <a:cs typeface="ＭＳ Ｐゴシック" charset="0"/>
              </a:rPr>
              <a:t>Heat</a:t>
            </a:r>
          </a:p>
        </p:txBody>
      </p:sp>
    </p:spTree>
    <p:extLst>
      <p:ext uri="{BB962C8B-B14F-4D97-AF65-F5344CB8AC3E}">
        <p14:creationId xmlns:p14="http://schemas.microsoft.com/office/powerpoint/2010/main" val="2698344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72DDD23-E056-C34B-8283-B88E21A60E54}" type="slidenum">
              <a:rPr lang="en-US" sz="1600">
                <a:latin typeface="Arial" charset="0"/>
              </a:rPr>
              <a:pPr/>
              <a:t>29</a:t>
            </a:fld>
            <a:endParaRPr lang="en-US" sz="1600">
              <a:latin typeface="Arial" charset="0"/>
            </a:endParaRPr>
          </a:p>
        </p:txBody>
      </p:sp>
      <p:sp>
        <p:nvSpPr>
          <p:cNvPr id="52226" name="Rectangle 2"/>
          <p:cNvSpPr>
            <a:spLocks noGrp="1" noRot="1" noChangeAspect="1" noChangeArrowheads="1" noTextEdit="1"/>
          </p:cNvSpPr>
          <p:nvPr>
            <p:ph type="sldImg"/>
          </p:nvPr>
        </p:nvSpPr>
        <p:spPr>
          <a:xfrm>
            <a:off x="2074863" y="152400"/>
            <a:ext cx="2708275" cy="1524000"/>
          </a:xfrm>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latin typeface="Arial" charset="0"/>
                <a:ea typeface="ＭＳ Ｐゴシック" charset="0"/>
                <a:cs typeface="ＭＳ Ｐゴシック" charset="0"/>
              </a:rPr>
              <a:t>Experimental</a:t>
            </a:r>
          </a:p>
          <a:p>
            <a:pPr eaLnBrk="1" hangingPunct="1"/>
            <a:r>
              <a:rPr lang="en-US">
                <a:latin typeface="Arial" charset="0"/>
                <a:ea typeface="ＭＳ Ｐゴシック" charset="0"/>
                <a:cs typeface="ＭＳ Ｐゴシック" charset="0"/>
              </a:rPr>
              <a:t>	Most amnt of cntrl</a:t>
            </a:r>
          </a:p>
          <a:p>
            <a:pPr eaLnBrk="1" hangingPunct="1"/>
            <a:r>
              <a:rPr lang="en-US">
                <a:latin typeface="Arial" charset="0"/>
                <a:ea typeface="ＭＳ Ｐゴシック" charset="0"/>
                <a:cs typeface="ＭＳ Ｐゴシック" charset="0"/>
              </a:rPr>
              <a:t>	Usually done in lab</a:t>
            </a:r>
          </a:p>
          <a:p>
            <a:pPr eaLnBrk="1" hangingPunct="1"/>
            <a:r>
              <a:rPr lang="en-US">
                <a:latin typeface="Arial" charset="0"/>
                <a:ea typeface="ＭＳ Ｐゴシック" charset="0"/>
                <a:cs typeface="ＭＳ Ｐゴシック" charset="0"/>
              </a:rPr>
              <a:t>	Can infer cause b/c can manipulate what causes change</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46478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FCC7F55-646E-B44C-BDE6-02D7A85084C3}" type="slidenum">
              <a:rPr lang="en-US" sz="1600">
                <a:latin typeface="Arial" charset="0"/>
              </a:rPr>
              <a:pPr/>
              <a:t>30</a:t>
            </a:fld>
            <a:endParaRPr lang="en-US" sz="1600">
              <a:latin typeface="Arial" charset="0"/>
            </a:endParaRPr>
          </a:p>
        </p:txBody>
      </p:sp>
      <p:sp>
        <p:nvSpPr>
          <p:cNvPr id="54274" name="Rectangle 2"/>
          <p:cNvSpPr>
            <a:spLocks noGrp="1" noRot="1" noChangeAspect="1" noChangeArrowheads="1" noTextEdit="1"/>
          </p:cNvSpPr>
          <p:nvPr>
            <p:ph type="sldImg"/>
          </p:nvPr>
        </p:nvSpPr>
        <p:spPr>
          <a:xfrm>
            <a:off x="2074863" y="152400"/>
            <a:ext cx="2708275" cy="1524000"/>
          </a:xfrm>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Have experimental IV &amp; DV</a:t>
            </a:r>
          </a:p>
          <a:p>
            <a:pPr eaLnBrk="1" hangingPunct="1"/>
            <a:r>
              <a:rPr lang="en-US">
                <a:latin typeface="Arial" charset="0"/>
                <a:ea typeface="ＭＳ Ｐゴシック" charset="0"/>
                <a:cs typeface="ＭＳ Ｐゴシック" charset="0"/>
              </a:rPr>
              <a:t>	IV = experimental manipulated factor</a:t>
            </a:r>
          </a:p>
          <a:p>
            <a:pPr eaLnBrk="1" hangingPunct="1"/>
            <a:r>
              <a:rPr lang="en-US">
                <a:latin typeface="Arial" charset="0"/>
                <a:ea typeface="ＭＳ Ｐゴシック" charset="0"/>
                <a:cs typeface="ＭＳ Ｐゴシック" charset="0"/>
              </a:rPr>
              <a:t>	DV = something that changes as a result of IV</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Study effects of watching violence on TV on chi aggression</a:t>
            </a:r>
          </a:p>
          <a:p>
            <a:pPr eaLnBrk="1" hangingPunct="1"/>
            <a:r>
              <a:rPr lang="en-US">
                <a:latin typeface="Arial" charset="0"/>
                <a:ea typeface="ＭＳ Ｐゴシック" charset="0"/>
                <a:cs typeface="ＭＳ Ｐゴシック" charset="0"/>
              </a:rPr>
              <a:t>IV = amnt of violence on TV </a:t>
            </a:r>
          </a:p>
          <a:p>
            <a:pPr eaLnBrk="1" hangingPunct="1"/>
            <a:r>
              <a:rPr lang="en-US">
                <a:latin typeface="Arial" charset="0"/>
                <a:ea typeface="ＭＳ Ｐゴシック" charset="0"/>
                <a:cs typeface="ＭＳ Ｐゴシック" charset="0"/>
              </a:rPr>
              <a:t>DV = # of aggression acts</a:t>
            </a:r>
          </a:p>
          <a:p>
            <a:pPr eaLnBrk="1" hangingPunct="1"/>
            <a:r>
              <a:rPr lang="en-US">
                <a:latin typeface="Arial" charset="0"/>
                <a:ea typeface="ＭＳ Ｐゴシック" charset="0"/>
                <a:cs typeface="ＭＳ Ｐゴシック" charset="0"/>
              </a:rPr>
              <a:t>Can manip amnt of violence chi see &amp; infer chi who saw more violence acted more agressively</a:t>
            </a:r>
          </a:p>
          <a:p>
            <a:pPr lvl="2" eaLnBrk="1" hangingPunct="1"/>
            <a:r>
              <a:rPr lang="en-US">
                <a:latin typeface="Arial" charset="0"/>
                <a:ea typeface="ＭＳ Ｐゴシック" charset="0"/>
              </a:rPr>
              <a:t>Can infer seeing violence CAUSED agression</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What if you didn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manipulate any variables? What if you just observed children in their natural environments and found that children who tended to watch more tv tended to be more violent?</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Have random assignment</a:t>
            </a:r>
          </a:p>
          <a:p>
            <a:pPr eaLnBrk="1" hangingPunct="1"/>
            <a:r>
              <a:rPr lang="en-US">
                <a:latin typeface="Arial" charset="0"/>
                <a:ea typeface="ＭＳ Ｐゴシック" charset="0"/>
                <a:cs typeface="ＭＳ Ｐゴシック" charset="0"/>
              </a:rPr>
              <a:t>	Chi randomly assigned to groups</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73570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830E659-942B-DD44-922A-DAEE2BB6C274}" type="slidenum">
              <a:rPr lang="en-US" sz="1600">
                <a:latin typeface="Arial" charset="0"/>
              </a:rPr>
              <a:pPr/>
              <a:t>31</a:t>
            </a:fld>
            <a:endParaRPr lang="en-US" sz="1600">
              <a:latin typeface="Arial" charset="0"/>
            </a:endParaRPr>
          </a:p>
        </p:txBody>
      </p:sp>
      <p:sp>
        <p:nvSpPr>
          <p:cNvPr id="56322" name="Rectangle 2"/>
          <p:cNvSpPr>
            <a:spLocks noGrp="1" noRot="1" noChangeAspect="1" noChangeArrowheads="1" noTextEdit="1"/>
          </p:cNvSpPr>
          <p:nvPr>
            <p:ph type="sldImg"/>
          </p:nvPr>
        </p:nvSpPr>
        <p:spPr>
          <a:xfrm>
            <a:off x="2074863" y="152400"/>
            <a:ext cx="2708275" cy="1524000"/>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Have random assignment</a:t>
            </a:r>
          </a:p>
          <a:p>
            <a:pPr eaLnBrk="1" hangingPunct="1"/>
            <a:r>
              <a:rPr lang="en-US">
                <a:latin typeface="Arial" charset="0"/>
                <a:ea typeface="ＭＳ Ｐゴシック" charset="0"/>
                <a:cs typeface="ＭＳ Ｐゴシック" charset="0"/>
              </a:rPr>
              <a:t>	Chi randomly assigned to groups</a:t>
            </a:r>
          </a:p>
          <a:p>
            <a:pPr eaLnBrk="1" hangingPunct="1"/>
            <a:r>
              <a:rPr lang="en-US">
                <a:latin typeface="Arial" charset="0"/>
                <a:ea typeface="ＭＳ Ｐゴシック" charset="0"/>
                <a:cs typeface="ＭＳ Ｐゴシック" charset="0"/>
              </a:rPr>
              <a:t>		1</a:t>
            </a:r>
            <a:r>
              <a:rPr lang="en-US" baseline="30000">
                <a:latin typeface="Arial" charset="0"/>
                <a:ea typeface="ＭＳ Ｐゴシック" charset="0"/>
                <a:cs typeface="ＭＳ Ｐゴシック" charset="0"/>
              </a:rPr>
              <a:t>st</a:t>
            </a:r>
            <a:r>
              <a:rPr lang="en-US">
                <a:latin typeface="Arial" charset="0"/>
                <a:ea typeface="ＭＳ Ｐゴシック" charset="0"/>
                <a:cs typeface="ＭＳ Ｐゴシック" charset="0"/>
              </a:rPr>
              <a:t> chi group who see no violence, 2</a:t>
            </a:r>
            <a:r>
              <a:rPr lang="en-US" baseline="30000">
                <a:latin typeface="Arial" charset="0"/>
                <a:ea typeface="ＭＳ Ｐゴシック" charset="0"/>
                <a:cs typeface="ＭＳ Ｐゴシック" charset="0"/>
              </a:rPr>
              <a:t>nd</a:t>
            </a:r>
            <a:r>
              <a:rPr lang="en-US">
                <a:latin typeface="Arial" charset="0"/>
                <a:ea typeface="ＭＳ Ｐゴシック" charset="0"/>
                <a:cs typeface="ＭＳ Ｐゴシック" charset="0"/>
              </a:rPr>
              <a:t> chi group who see some violence, 3</a:t>
            </a:r>
            <a:r>
              <a:rPr lang="en-US" baseline="30000">
                <a:latin typeface="Arial" charset="0"/>
                <a:ea typeface="ＭＳ Ｐゴシック" charset="0"/>
                <a:cs typeface="ＭＳ Ｐゴシック" charset="0"/>
              </a:rPr>
              <a:t>rd</a:t>
            </a:r>
            <a:r>
              <a:rPr lang="en-US">
                <a:latin typeface="Arial" charset="0"/>
                <a:ea typeface="ＭＳ Ｐゴシック" charset="0"/>
                <a:cs typeface="ＭＳ Ｐゴシック" charset="0"/>
              </a:rPr>
              <a:t> chil group who see lots of violence</a:t>
            </a:r>
          </a:p>
          <a:p>
            <a:pPr eaLnBrk="1" hangingPunct="1"/>
            <a:r>
              <a:rPr lang="en-US">
                <a:latin typeface="Arial" charset="0"/>
                <a:ea typeface="ＭＳ Ｐゴシック" charset="0"/>
                <a:cs typeface="ＭＳ Ｐゴシック" charset="0"/>
              </a:rPr>
              <a:t>	gets rid of biases</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70459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18E428C-2CEA-B34B-90C9-1E5EE7BB1822}" type="slidenum">
              <a:rPr lang="en-US" sz="1600">
                <a:latin typeface="Arial" charset="0"/>
              </a:rPr>
              <a:pPr/>
              <a:t>32</a:t>
            </a:fld>
            <a:endParaRPr lang="en-US" sz="1600">
              <a:latin typeface="Arial" charset="0"/>
            </a:endParaRPr>
          </a:p>
        </p:txBody>
      </p:sp>
      <p:sp>
        <p:nvSpPr>
          <p:cNvPr id="58370" name="Rectangle 2"/>
          <p:cNvSpPr>
            <a:spLocks noGrp="1" noRot="1" noChangeAspect="1" noChangeArrowheads="1" noTextEdit="1"/>
          </p:cNvSpPr>
          <p:nvPr>
            <p:ph type="sldImg"/>
          </p:nvPr>
        </p:nvSpPr>
        <p:spPr>
          <a:xfrm>
            <a:off x="2074863" y="152400"/>
            <a:ext cx="2708275" cy="1524000"/>
          </a:xfrm>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latin typeface="Arial" charset="0"/>
                <a:ea typeface="ＭＳ Ｐゴシック" charset="0"/>
                <a:cs typeface="ＭＳ Ｐゴシック" charset="0"/>
              </a:rPr>
              <a:t>Self-Report method</a:t>
            </a:r>
          </a:p>
          <a:p>
            <a:pPr eaLnBrk="1" hangingPunct="1"/>
            <a:r>
              <a:rPr lang="en-US" b="1">
                <a:latin typeface="Arial" charset="0"/>
                <a:ea typeface="ＭＳ Ｐゴシック" charset="0"/>
                <a:cs typeface="ＭＳ Ｐゴシック" charset="0"/>
              </a:rPr>
              <a:t>	</a:t>
            </a:r>
            <a:r>
              <a:rPr lang="en-US">
                <a:latin typeface="Arial" charset="0"/>
                <a:ea typeface="ＭＳ Ｐゴシック" charset="0"/>
                <a:cs typeface="ＭＳ Ｐゴシック" charset="0"/>
              </a:rPr>
              <a:t>Little more cntrl than naturalistic observations, but could also be used in experiments</a:t>
            </a:r>
          </a:p>
          <a:p>
            <a:pPr eaLnBrk="1" hangingPunct="1"/>
            <a:r>
              <a:rPr lang="en-US">
                <a:latin typeface="Arial" charset="0"/>
                <a:ea typeface="ＭＳ Ｐゴシック" charset="0"/>
                <a:cs typeface="ＭＳ Ｐゴシック" charset="0"/>
              </a:rPr>
              <a:t>	Ask Q in some way &amp; analyze answers reported by P</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73199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F89BF8C-A08F-8D4C-BFF8-961707F4388A}" type="slidenum">
              <a:rPr lang="en-US" sz="1600">
                <a:latin typeface="Arial" charset="0"/>
              </a:rPr>
              <a:pPr/>
              <a:t>33</a:t>
            </a:fld>
            <a:endParaRPr lang="en-US" sz="1600">
              <a:latin typeface="Arial" charset="0"/>
            </a:endParaRPr>
          </a:p>
        </p:txBody>
      </p:sp>
      <p:sp>
        <p:nvSpPr>
          <p:cNvPr id="60418" name="Rectangle 2"/>
          <p:cNvSpPr>
            <a:spLocks noGrp="1" noRot="1" noChangeAspect="1" noChangeArrowheads="1" noTextEdit="1"/>
          </p:cNvSpPr>
          <p:nvPr>
            <p:ph type="sldImg"/>
          </p:nvPr>
        </p:nvSpPr>
        <p:spPr>
          <a:xfrm>
            <a:off x="2074863" y="152400"/>
            <a:ext cx="2708275" cy="1524000"/>
          </a:xfrm>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Interview</a:t>
            </a:r>
          </a:p>
          <a:p>
            <a:pPr eaLnBrk="1" hangingPunct="1"/>
            <a:r>
              <a:rPr lang="en-US">
                <a:latin typeface="Arial" charset="0"/>
                <a:ea typeface="ＭＳ Ｐゴシック" charset="0"/>
                <a:cs typeface="ＭＳ Ｐゴシック" charset="0"/>
              </a:rPr>
              <a:t>	Structured so rigid (E must ask certain set of Qs)</a:t>
            </a:r>
          </a:p>
          <a:p>
            <a:pPr eaLnBrk="1" hangingPunct="1"/>
            <a:r>
              <a:rPr lang="en-US">
                <a:latin typeface="Arial" charset="0"/>
                <a:ea typeface="ＭＳ Ｐゴシック" charset="0"/>
                <a:cs typeface="ＭＳ Ｐゴシック" charset="0"/>
              </a:rPr>
              <a:t>or Flexible (E can change next Q to depend on what S said)</a:t>
            </a:r>
          </a:p>
          <a:p>
            <a:pPr eaLnBrk="1" hangingPunct="1"/>
            <a:r>
              <a:rPr lang="en-US">
                <a:latin typeface="Times" charset="0"/>
                <a:ea typeface="ＭＳ Ｐゴシック" charset="0"/>
                <a:cs typeface="ＭＳ Ｐゴシック" charset="0"/>
              </a:rPr>
              <a:t>	E.g., Motor milestones</a:t>
            </a:r>
          </a:p>
        </p:txBody>
      </p:sp>
    </p:spTree>
    <p:extLst>
      <p:ext uri="{BB962C8B-B14F-4D97-AF65-F5344CB8AC3E}">
        <p14:creationId xmlns:p14="http://schemas.microsoft.com/office/powerpoint/2010/main" val="1696235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 something that needs explaining</a:t>
            </a:r>
          </a:p>
          <a:p>
            <a:pPr lvl="1"/>
            <a:r>
              <a:rPr lang="en-GB" dirty="0"/>
              <a:t>Observe the real world</a:t>
            </a:r>
          </a:p>
          <a:p>
            <a:endParaRPr lang="en-US" dirty="0"/>
          </a:p>
          <a:p>
            <a:r>
              <a:rPr lang="en-US" dirty="0"/>
              <a:t>What do we do and why do we need statistics to help us?</a:t>
            </a:r>
          </a:p>
        </p:txBody>
      </p:sp>
      <p:sp>
        <p:nvSpPr>
          <p:cNvPr id="4" name="Slide Number Placeholder 3"/>
          <p:cNvSpPr>
            <a:spLocks noGrp="1"/>
          </p:cNvSpPr>
          <p:nvPr>
            <p:ph type="sldNum" sz="quarter" idx="5"/>
          </p:nvPr>
        </p:nvSpPr>
        <p:spPr/>
        <p:txBody>
          <a:bodyPr/>
          <a:lstStyle/>
          <a:p>
            <a:fld id="{66610047-E131-0346-ABBC-77645D001C55}" type="slidenum">
              <a:rPr lang="en-US" smtClean="0"/>
              <a:t>3</a:t>
            </a:fld>
            <a:endParaRPr lang="en-US"/>
          </a:p>
        </p:txBody>
      </p:sp>
    </p:spTree>
    <p:extLst>
      <p:ext uri="{BB962C8B-B14F-4D97-AF65-F5344CB8AC3E}">
        <p14:creationId xmlns:p14="http://schemas.microsoft.com/office/powerpoint/2010/main" val="2271780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4929CB7-271F-DB4A-8F50-D6088BDAB15E}" type="slidenum">
              <a:rPr lang="en-US" sz="1600">
                <a:latin typeface="Arial" charset="0"/>
              </a:rPr>
              <a:pPr/>
              <a:t>34</a:t>
            </a:fld>
            <a:endParaRPr lang="en-US" sz="1600">
              <a:latin typeface="Arial" charset="0"/>
            </a:endParaRPr>
          </a:p>
        </p:txBody>
      </p:sp>
      <p:sp>
        <p:nvSpPr>
          <p:cNvPr id="62466" name="Rectangle 2"/>
          <p:cNvSpPr>
            <a:spLocks noGrp="1" noRot="1" noChangeAspect="1" noChangeArrowheads="1" noTextEdit="1"/>
          </p:cNvSpPr>
          <p:nvPr>
            <p:ph type="sldImg"/>
          </p:nvPr>
        </p:nvSpPr>
        <p:spPr>
          <a:xfrm>
            <a:off x="2074863" y="152400"/>
            <a:ext cx="2708275" cy="1524000"/>
          </a:xfrm>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Questionnaires</a:t>
            </a:r>
          </a:p>
          <a:p>
            <a:pPr eaLnBrk="1" hangingPunct="1"/>
            <a:r>
              <a:rPr lang="en-US">
                <a:latin typeface="Arial" charset="0"/>
                <a:ea typeface="ＭＳ Ｐゴシック" charset="0"/>
                <a:cs typeface="ＭＳ Ｐゴシック" charset="0"/>
              </a:rPr>
              <a:t>	Rigid structure</a:t>
            </a:r>
          </a:p>
          <a:p>
            <a:pPr eaLnBrk="1" hangingPunct="1"/>
            <a:r>
              <a:rPr lang="en-US">
                <a:latin typeface="Arial" charset="0"/>
                <a:ea typeface="ＭＳ Ｐゴシック" charset="0"/>
                <a:cs typeface="ＭＳ Ｐゴシック" charset="0"/>
              </a:rPr>
              <a:t>	All Ss read &amp; answer same set of Qs</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Open-ended questionnaires are more naturalistic</a:t>
            </a:r>
          </a:p>
          <a:p>
            <a:pPr eaLnBrk="1" hangingPunct="1"/>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What do you remember about the morning of 9/11?</a:t>
            </a:r>
            <a:r>
              <a:rPr lang="ja-JP" altLang="en-US">
                <a:latin typeface="Arial" charset="0"/>
                <a:ea typeface="ＭＳ Ｐゴシック" charset="0"/>
                <a:cs typeface="ＭＳ Ｐゴシック" charset="0"/>
              </a:rPr>
              <a:t>”</a:t>
            </a:r>
            <a:endParaRPr lang="en-US" altLang="ja-JP">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69570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1002812-8E0A-CA4F-96CB-D2096B89709B}" type="slidenum">
              <a:rPr lang="en-US" sz="1600">
                <a:latin typeface="Arial" charset="0"/>
              </a:rPr>
              <a:pPr/>
              <a:t>35</a:t>
            </a:fld>
            <a:endParaRPr lang="en-US" sz="1600">
              <a:latin typeface="Arial" charset="0"/>
            </a:endParaRPr>
          </a:p>
        </p:txBody>
      </p:sp>
      <p:sp>
        <p:nvSpPr>
          <p:cNvPr id="64514" name="Rectangle 2"/>
          <p:cNvSpPr>
            <a:spLocks noGrp="1" noRot="1" noChangeAspect="1" noChangeArrowheads="1" noTextEdit="1"/>
          </p:cNvSpPr>
          <p:nvPr>
            <p:ph type="sldImg"/>
          </p:nvPr>
        </p:nvSpPr>
        <p:spPr>
          <a:xfrm>
            <a:off x="2074863" y="152400"/>
            <a:ext cx="2708275" cy="1524000"/>
          </a:xfrm>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Explanations</a:t>
            </a:r>
          </a:p>
          <a:p>
            <a:pPr eaLnBrk="1" hangingPunct="1"/>
            <a:r>
              <a:rPr lang="en-US">
                <a:latin typeface="Arial" charset="0"/>
                <a:ea typeface="ＭＳ Ｐゴシック" charset="0"/>
                <a:cs typeface="ＭＳ Ｐゴシック" charset="0"/>
              </a:rPr>
              <a:t>	Popular for testing chi in 3-12 yr range</a:t>
            </a:r>
          </a:p>
          <a:p>
            <a:pPr eaLnBrk="1" hangingPunct="1"/>
            <a:r>
              <a:rPr lang="en-US">
                <a:latin typeface="Arial" charset="0"/>
                <a:ea typeface="ＭＳ Ｐゴシック" charset="0"/>
                <a:cs typeface="ＭＳ Ｐゴシック" charset="0"/>
              </a:rPr>
              <a:t>	Ask chi to explain something/their answers</a:t>
            </a:r>
          </a:p>
          <a:p>
            <a:pPr eaLnBrk="1" hangingPunct="1"/>
            <a:r>
              <a:rPr lang="en-US">
                <a:latin typeface="Arial" charset="0"/>
                <a:ea typeface="ＭＳ Ｐゴシック" charset="0"/>
                <a:cs typeface="ＭＳ Ｐゴシック" charset="0"/>
              </a:rPr>
              <a:t>	Some tasks dev by Piaget like this</a:t>
            </a:r>
          </a:p>
          <a:p>
            <a:pPr lvl="2" eaLnBrk="1" hangingPunct="1"/>
            <a:r>
              <a:rPr lang="en-US">
                <a:latin typeface="Arial" charset="0"/>
                <a:ea typeface="ＭＳ Ｐゴシック" charset="0"/>
              </a:rPr>
              <a:t>Which glass has more water?  Why?</a:t>
            </a:r>
          </a:p>
          <a:p>
            <a:pPr lvl="2" eaLnBrk="1" hangingPunct="1"/>
            <a:r>
              <a:rPr lang="en-US">
                <a:latin typeface="Arial" charset="0"/>
                <a:ea typeface="ＭＳ Ｐゴシック" charset="0"/>
              </a:rPr>
              <a:t>These were experimental studies</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504238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563B252-7DDC-9E46-B9E9-F28C62018E42}" type="slidenum">
              <a:rPr lang="en-US" sz="1600">
                <a:latin typeface="Arial" charset="0"/>
              </a:rPr>
              <a:pPr/>
              <a:t>36</a:t>
            </a:fld>
            <a:endParaRPr lang="en-US" sz="1600">
              <a:latin typeface="Arial" charset="0"/>
            </a:endParaRPr>
          </a:p>
        </p:txBody>
      </p:sp>
      <p:sp>
        <p:nvSpPr>
          <p:cNvPr id="66562" name="Rectangle 2"/>
          <p:cNvSpPr>
            <a:spLocks noGrp="1" noRot="1" noChangeAspect="1" noChangeArrowheads="1" noTextEdit="1"/>
          </p:cNvSpPr>
          <p:nvPr>
            <p:ph type="sldImg"/>
          </p:nvPr>
        </p:nvSpPr>
        <p:spPr>
          <a:xfrm>
            <a:off x="2074863" y="152400"/>
            <a:ext cx="2708275" cy="1524000"/>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334576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9289E9C-22EE-3546-B16C-DBF1B6A15D00}" type="slidenum">
              <a:rPr lang="en-US" sz="1600">
                <a:latin typeface="Arial" charset="0"/>
              </a:rPr>
              <a:pPr/>
              <a:t>37</a:t>
            </a:fld>
            <a:endParaRPr lang="en-US" sz="1600">
              <a:latin typeface="Arial" charset="0"/>
            </a:endParaRPr>
          </a:p>
        </p:txBody>
      </p:sp>
      <p:sp>
        <p:nvSpPr>
          <p:cNvPr id="68610" name="Rectangle 2"/>
          <p:cNvSpPr>
            <a:spLocks noGrp="1" noRot="1" noChangeAspect="1" noChangeArrowheads="1" noTextEdit="1"/>
          </p:cNvSpPr>
          <p:nvPr>
            <p:ph type="sldImg"/>
          </p:nvPr>
        </p:nvSpPr>
        <p:spPr>
          <a:xfrm>
            <a:off x="2074863" y="152400"/>
            <a:ext cx="2708275" cy="1524000"/>
          </a:xfrm>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583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9C97C7E-B942-944A-A218-1B4317850E53}" type="slidenum">
              <a:rPr lang="en-US" sz="1600">
                <a:latin typeface="Arial" charset="0"/>
              </a:rPr>
              <a:pPr/>
              <a:t>38</a:t>
            </a:fld>
            <a:endParaRPr lang="en-US" sz="1600">
              <a:latin typeface="Arial" charset="0"/>
            </a:endParaRPr>
          </a:p>
        </p:txBody>
      </p:sp>
      <p:sp>
        <p:nvSpPr>
          <p:cNvPr id="70658" name="Rectangle 2"/>
          <p:cNvSpPr>
            <a:spLocks noGrp="1" noRot="1" noChangeAspect="1" noChangeArrowheads="1" noTextEdit="1"/>
          </p:cNvSpPr>
          <p:nvPr>
            <p:ph type="sldImg"/>
          </p:nvPr>
        </p:nvSpPr>
        <p:spPr>
          <a:xfrm>
            <a:off x="2074863" y="152400"/>
            <a:ext cx="2708275" cy="1524000"/>
          </a:xfrm>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549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29EC1DA-69AC-694C-9225-46F356C831F4}" type="slidenum">
              <a:rPr lang="en-US" sz="1600">
                <a:latin typeface="Arial" charset="0"/>
              </a:rPr>
              <a:pPr/>
              <a:t>39</a:t>
            </a:fld>
            <a:endParaRPr lang="en-US" sz="1600">
              <a:latin typeface="Arial" charset="0"/>
            </a:endParaRPr>
          </a:p>
        </p:txBody>
      </p:sp>
      <p:sp>
        <p:nvSpPr>
          <p:cNvPr id="72706" name="Rectangle 2"/>
          <p:cNvSpPr>
            <a:spLocks noGrp="1" noRot="1" noChangeAspect="1" noChangeArrowheads="1" noTextEdit="1"/>
          </p:cNvSpPr>
          <p:nvPr>
            <p:ph type="sldImg"/>
          </p:nvPr>
        </p:nvSpPr>
        <p:spPr>
          <a:xfrm>
            <a:off x="2074863" y="152400"/>
            <a:ext cx="2708275" cy="1524000"/>
          </a:xfrm>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65536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40</a:t>
            </a:fld>
            <a:endParaRPr lang="en-US"/>
          </a:p>
        </p:txBody>
      </p:sp>
    </p:spTree>
    <p:extLst>
      <p:ext uri="{BB962C8B-B14F-4D97-AF65-F5344CB8AC3E}">
        <p14:creationId xmlns:p14="http://schemas.microsoft.com/office/powerpoint/2010/main" val="2577955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e.g., the correlation between crime and ice cream consumption can be explained by heat</a:t>
            </a: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41</a:t>
            </a:fld>
            <a:endParaRPr lang="en-US"/>
          </a:p>
        </p:txBody>
      </p:sp>
    </p:spTree>
    <p:extLst>
      <p:ext uri="{BB962C8B-B14F-4D97-AF65-F5344CB8AC3E}">
        <p14:creationId xmlns:p14="http://schemas.microsoft.com/office/powerpoint/2010/main" val="526307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D2861B3-B074-A34F-9349-806400EC4C2E}" type="slidenum">
              <a:rPr lang="en-US" sz="1600">
                <a:latin typeface="Arial" charset="0"/>
              </a:rPr>
              <a:pPr/>
              <a:t>42</a:t>
            </a:fld>
            <a:endParaRPr lang="en-US" sz="1600">
              <a:latin typeface="Arial" charset="0"/>
            </a:endParaRPr>
          </a:p>
        </p:txBody>
      </p:sp>
      <p:sp>
        <p:nvSpPr>
          <p:cNvPr id="80898" name="Rectangle 2"/>
          <p:cNvSpPr>
            <a:spLocks noGrp="1" noRot="1" noChangeAspect="1" noChangeArrowheads="1" noTextEdit="1"/>
          </p:cNvSpPr>
          <p:nvPr>
            <p:ph type="sldImg"/>
          </p:nvPr>
        </p:nvSpPr>
        <p:spPr>
          <a:xfrm>
            <a:off x="2074863" y="152400"/>
            <a:ext cx="2708275" cy="1524000"/>
          </a:xfrm>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Large samples</a:t>
            </a:r>
          </a:p>
          <a:p>
            <a:pPr eaLnBrk="1" hangingPunct="1"/>
            <a:r>
              <a:rPr lang="en-US">
                <a:latin typeface="Arial" charset="0"/>
                <a:ea typeface="ＭＳ Ｐゴシック" charset="0"/>
                <a:cs typeface="ＭＳ Ｐゴシック" charset="0"/>
              </a:rPr>
              <a:t>	Large # of Ss needed if need statistics to tell U answer</a:t>
            </a:r>
          </a:p>
          <a:p>
            <a:pPr eaLnBrk="1" hangingPunct="1"/>
            <a:r>
              <a:rPr lang="en-US">
                <a:latin typeface="Arial" charset="0"/>
                <a:ea typeface="ＭＳ Ｐゴシック" charset="0"/>
                <a:cs typeface="ＭＳ Ｐゴシック" charset="0"/>
              </a:rPr>
              <a:t>	More Ss, more statistical power</a:t>
            </a:r>
          </a:p>
          <a:p>
            <a:pPr eaLnBrk="1" hangingPunct="1"/>
            <a:r>
              <a:rPr lang="en-US">
                <a:latin typeface="Arial" charset="0"/>
                <a:ea typeface="ＭＳ Ｐゴシック" charset="0"/>
                <a:cs typeface="ＭＳ Ｐゴシック" charset="0"/>
              </a:rPr>
              <a:t>	Especially in kids where lots of indiv variability</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In our lab, ~ 16-24 kids per sample</a:t>
            </a:r>
          </a:p>
          <a:p>
            <a:pPr eaLnBrk="1" hangingPunct="1"/>
            <a:r>
              <a:rPr lang="en-US">
                <a:latin typeface="Arial" charset="0"/>
                <a:ea typeface="ＭＳ Ｐゴシック" charset="0"/>
                <a:cs typeface="ＭＳ Ｐゴシック" charset="0"/>
              </a:rPr>
              <a:t>	When more var (looking time) use more kids</a:t>
            </a:r>
          </a:p>
          <a:p>
            <a:pPr eaLnBrk="1" hangingPunct="1"/>
            <a:r>
              <a:rPr lang="en-US">
                <a:latin typeface="Arial" charset="0"/>
                <a:ea typeface="ＭＳ Ｐゴシック" charset="0"/>
                <a:cs typeface="ＭＳ Ｐゴシック" charset="0"/>
              </a:rPr>
              <a:t>	When less var (mobile), less kids</a:t>
            </a: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819157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0DD3153-6A7C-C94D-B9C3-81092A033496}" type="slidenum">
              <a:rPr lang="en-US" sz="1600">
                <a:latin typeface="Arial" charset="0"/>
              </a:rPr>
              <a:pPr/>
              <a:t>43</a:t>
            </a:fld>
            <a:endParaRPr lang="en-US" sz="1600">
              <a:latin typeface="Arial" charset="0"/>
            </a:endParaRPr>
          </a:p>
        </p:txBody>
      </p:sp>
      <p:sp>
        <p:nvSpPr>
          <p:cNvPr id="82946" name="Rectangle 2"/>
          <p:cNvSpPr>
            <a:spLocks noGrp="1" noRot="1" noChangeAspect="1" noChangeArrowheads="1" noTextEdit="1"/>
          </p:cNvSpPr>
          <p:nvPr>
            <p:ph type="sldImg"/>
          </p:nvPr>
        </p:nvSpPr>
        <p:spPr>
          <a:xfrm>
            <a:off x="2074863" y="152400"/>
            <a:ext cx="2708275" cy="1524000"/>
          </a:xfrm>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eaLnBrk="1" hangingPunct="1"/>
            <a:r>
              <a:rPr lang="en-US" b="1" dirty="0">
                <a:latin typeface="Arial" charset="0"/>
                <a:ea typeface="ＭＳ Ｐゴシック" charset="0"/>
                <a:cs typeface="ＭＳ Ｐゴシック" charset="0"/>
              </a:rPr>
              <a:t>RESEARCH METHODS:  TIMING OF OBSERVATIONS</a:t>
            </a:r>
          </a:p>
          <a:p>
            <a:pPr eaLnBrk="1" hangingPunct="1"/>
            <a:endParaRPr lang="en-US" dirty="0">
              <a:latin typeface="Arial" charset="0"/>
              <a:ea typeface="ＭＳ Ｐゴシック" charset="0"/>
              <a:cs typeface="ＭＳ Ｐゴシック" charset="0"/>
            </a:endParaRPr>
          </a:p>
          <a:p>
            <a:pPr eaLnBrk="1" hangingPunct="1"/>
            <a:r>
              <a:rPr lang="en-US" b="1" dirty="0">
                <a:latin typeface="Arial" charset="0"/>
                <a:ea typeface="ＭＳ Ｐゴシック" charset="0"/>
                <a:cs typeface="ＭＳ Ｐゴシック" charset="0"/>
              </a:rPr>
              <a:t>Cross-sectional</a:t>
            </a:r>
          </a:p>
          <a:p>
            <a:pPr eaLnBrk="1" hangingPunct="1"/>
            <a:r>
              <a:rPr lang="en-US" dirty="0">
                <a:latin typeface="Arial" charset="0"/>
                <a:ea typeface="ＭＳ Ｐゴシック" charset="0"/>
                <a:cs typeface="ＭＳ Ｐゴシック" charset="0"/>
              </a:rPr>
              <a:t>	Test chi only once</a:t>
            </a:r>
          </a:p>
          <a:p>
            <a:pPr eaLnBrk="1" hangingPunct="1"/>
            <a:r>
              <a:rPr lang="en-US" dirty="0">
                <a:latin typeface="Arial" charset="0"/>
                <a:ea typeface="ＭＳ Ｐゴシック" charset="0"/>
                <a:cs typeface="ＭＳ Ｐゴシック" charset="0"/>
              </a:rPr>
              <a:t>	Usually, fairly lg groups of chi</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All same age, no diff groups</a:t>
            </a:r>
          </a:p>
          <a:p>
            <a:pPr eaLnBrk="1" hangingPunct="1"/>
            <a:r>
              <a:rPr lang="en-US" dirty="0">
                <a:latin typeface="Arial" charset="0"/>
                <a:ea typeface="ＭＳ Ｐゴシック" charset="0"/>
                <a:cs typeface="ＭＳ Ｐゴシック" charset="0"/>
              </a:rPr>
              <a:t>	Common for showing what chi can do @ certain age</a:t>
            </a:r>
          </a:p>
          <a:p>
            <a:pPr eaLnBrk="1" hangingPunct="1"/>
            <a:r>
              <a:rPr lang="en-US" dirty="0">
                <a:latin typeface="Arial" charset="0"/>
                <a:ea typeface="ＭＳ Ｐゴシック" charset="0"/>
                <a:cs typeface="ＭＳ Ｐゴシック" charset="0"/>
              </a:rPr>
              <a:t>Test 4-m-olds for </a:t>
            </a:r>
            <a:r>
              <a:rPr lang="en-US" dirty="0" err="1">
                <a:latin typeface="Arial" charset="0"/>
                <a:ea typeface="ＭＳ Ｐゴシック" charset="0"/>
                <a:cs typeface="ＭＳ Ｐゴシック" charset="0"/>
              </a:rPr>
              <a:t>evid</a:t>
            </a:r>
            <a:r>
              <a:rPr lang="en-US" dirty="0">
                <a:latin typeface="Arial" charset="0"/>
                <a:ea typeface="ＭＳ Ｐゴシック" charset="0"/>
                <a:cs typeface="ＭＳ Ｐゴシック" charset="0"/>
              </a:rPr>
              <a:t> of being able to count</a:t>
            </a:r>
          </a:p>
          <a:p>
            <a:pPr eaLnBrk="1" hangingPunct="1"/>
            <a:r>
              <a:rPr lang="en-US" dirty="0" err="1">
                <a:latin typeface="Arial" charset="0"/>
                <a:ea typeface="ＭＳ Ｐゴシック" charset="0"/>
                <a:cs typeface="ＭＳ Ｐゴシック" charset="0"/>
              </a:rPr>
              <a:t>Esp</a:t>
            </a:r>
            <a:r>
              <a:rPr lang="en-US" dirty="0">
                <a:latin typeface="Arial" charset="0"/>
                <a:ea typeface="ＭＳ Ｐゴシック" charset="0"/>
                <a:cs typeface="ＭＳ Ｐゴシック" charset="0"/>
              </a:rPr>
              <a:t> popular for nativists, who want to show inf have innate </a:t>
            </a:r>
            <a:r>
              <a:rPr lang="en-US" dirty="0" err="1">
                <a:latin typeface="Arial" charset="0"/>
                <a:ea typeface="ＭＳ Ｐゴシック" charset="0"/>
                <a:cs typeface="ＭＳ Ｐゴシック" charset="0"/>
              </a:rPr>
              <a:t>abil</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Diff age groups</a:t>
            </a:r>
          </a:p>
          <a:p>
            <a:pPr eaLnBrk="1" hangingPunct="1"/>
            <a:r>
              <a:rPr lang="en-US" dirty="0">
                <a:latin typeface="Arial" charset="0"/>
                <a:ea typeface="ＭＳ Ｐゴシック" charset="0"/>
                <a:cs typeface="ＭＳ Ｐゴシック" charset="0"/>
              </a:rPr>
              <a:t>	Star here b/c most popular design</a:t>
            </a:r>
          </a:p>
          <a:p>
            <a:pPr eaLnBrk="1" hangingPunct="1"/>
            <a:r>
              <a:rPr lang="en-US" dirty="0">
                <a:latin typeface="Arial" charset="0"/>
                <a:ea typeface="ＭＳ Ｐゴシック" charset="0"/>
                <a:cs typeface="ＭＳ Ｐゴシック" charset="0"/>
              </a:rPr>
              <a:t>	Compare </a:t>
            </a:r>
            <a:r>
              <a:rPr lang="en-US" dirty="0" err="1">
                <a:latin typeface="Arial" charset="0"/>
                <a:ea typeface="ＭＳ Ｐゴシック" charset="0"/>
                <a:cs typeface="ＭＳ Ｐゴシック" charset="0"/>
              </a:rPr>
              <a:t>abil</a:t>
            </a:r>
            <a:r>
              <a:rPr lang="en-US" dirty="0">
                <a:latin typeface="Arial" charset="0"/>
                <a:ea typeface="ＭＳ Ｐゴシック" charset="0"/>
                <a:cs typeface="ＭＳ Ｐゴシック" charset="0"/>
              </a:rPr>
              <a:t> of chi @ diff ages</a:t>
            </a:r>
          </a:p>
          <a:p>
            <a:pPr eaLnBrk="1" hangingPunct="1"/>
            <a:r>
              <a:rPr lang="en-US" dirty="0">
                <a:latin typeface="Arial" charset="0"/>
                <a:ea typeface="ＭＳ Ｐゴシック" charset="0"/>
                <a:cs typeface="ＭＳ Ｐゴシック" charset="0"/>
              </a:rPr>
              <a:t>	In daycare video, compare aggression of 18- &amp; 24-m-olds </a:t>
            </a:r>
          </a:p>
          <a:p>
            <a:pPr eaLnBrk="1" hangingPunct="1"/>
            <a:r>
              <a:rPr lang="en-US" dirty="0">
                <a:latin typeface="Arial" charset="0"/>
                <a:ea typeface="ＭＳ Ｐゴシック" charset="0"/>
                <a:cs typeface="ＭＳ Ｐゴシック" charset="0"/>
              </a:rPr>
              <a:t>	Supports </a:t>
            </a:r>
            <a:r>
              <a:rPr lang="en-US" dirty="0" err="1">
                <a:latin typeface="Arial" charset="0"/>
                <a:ea typeface="ＭＳ Ｐゴシック" charset="0"/>
                <a:cs typeface="ＭＳ Ｐゴシック" charset="0"/>
              </a:rPr>
              <a:t>discont</a:t>
            </a:r>
            <a:r>
              <a:rPr lang="en-US" dirty="0">
                <a:latin typeface="Arial" charset="0"/>
                <a:ea typeface="ＭＳ Ｐゴシック" charset="0"/>
                <a:cs typeface="ＭＳ Ｐゴシック" charset="0"/>
              </a:rPr>
              <a:t> researchers</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All same age, diff groups according to ability</a:t>
            </a:r>
          </a:p>
          <a:p>
            <a:pPr eaLnBrk="1" hangingPunct="1"/>
            <a:r>
              <a:rPr lang="en-US" dirty="0">
                <a:latin typeface="Arial" charset="0"/>
                <a:ea typeface="ＭＳ Ｐゴシック" charset="0"/>
                <a:cs typeface="ＭＳ Ｐゴシック" charset="0"/>
              </a:rPr>
              <a:t>	Aka </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age-matched controls</a:t>
            </a:r>
            <a:r>
              <a:rPr lang="ja-JP" altLang="en-US">
                <a:latin typeface="Arial" charset="0"/>
                <a:ea typeface="ＭＳ Ｐゴシック" charset="0"/>
                <a:cs typeface="ＭＳ Ｐゴシック" charset="0"/>
              </a:rPr>
              <a:t>”</a:t>
            </a:r>
            <a:endParaRPr lang="en-US" altLang="ja-JP" dirty="0">
              <a:latin typeface="Arial" charset="0"/>
              <a:ea typeface="ＭＳ Ｐゴシック" charset="0"/>
              <a:cs typeface="ＭＳ Ｐゴシック" charset="0"/>
            </a:endParaRPr>
          </a:p>
          <a:p>
            <a:pPr eaLnBrk="1" hangingPunct="1"/>
            <a:r>
              <a:rPr lang="en-US" dirty="0" err="1">
                <a:latin typeface="Arial" charset="0"/>
                <a:ea typeface="ＭＳ Ｐゴシック" charset="0"/>
                <a:cs typeface="ＭＳ Ｐゴシック" charset="0"/>
              </a:rPr>
              <a:t>Elim</a:t>
            </a:r>
            <a:r>
              <a:rPr lang="en-US" dirty="0">
                <a:latin typeface="Arial" charset="0"/>
                <a:ea typeface="ＭＳ Ｐゴシック" charset="0"/>
                <a:cs typeface="ＭＳ Ｐゴシック" charset="0"/>
              </a:rPr>
              <a:t> age confounds</a:t>
            </a:r>
          </a:p>
          <a:p>
            <a:pPr eaLnBrk="1" hangingPunct="1"/>
            <a:r>
              <a:rPr lang="en-US" dirty="0">
                <a:latin typeface="Arial" charset="0"/>
                <a:ea typeface="ＭＳ Ｐゴシック" charset="0"/>
                <a:cs typeface="ＭＳ Ｐゴシック" charset="0"/>
              </a:rPr>
              <a:t>	In daycare video, compare adjustment </a:t>
            </a:r>
            <a:r>
              <a:rPr lang="en-US" dirty="0" err="1">
                <a:latin typeface="Arial" charset="0"/>
                <a:ea typeface="ＭＳ Ｐゴシック" charset="0"/>
                <a:cs typeface="ＭＳ Ｐゴシック" charset="0"/>
              </a:rPr>
              <a:t>beh</a:t>
            </a:r>
            <a:r>
              <a:rPr lang="en-US" dirty="0">
                <a:latin typeface="Arial" charset="0"/>
                <a:ea typeface="ＭＳ Ｐゴシック" charset="0"/>
                <a:cs typeface="ＭＳ Ｐゴシック" charset="0"/>
              </a:rPr>
              <a:t> of 18-m-o whose mom drops them off vs. dad drops them off</a:t>
            </a:r>
          </a:p>
          <a:p>
            <a:pPr eaLnBrk="1" hangingPunct="1"/>
            <a:r>
              <a:rPr lang="en-US" dirty="0">
                <a:latin typeface="Arial" charset="0"/>
                <a:ea typeface="ＭＳ Ｐゴシック" charset="0"/>
                <a:cs typeface="ＭＳ Ｐゴシック" charset="0"/>
              </a:rPr>
              <a:t>	Study 12-m-o</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s social interaction:  compare crawlers vs/ walkers</a:t>
            </a:r>
          </a:p>
          <a:p>
            <a:pPr eaLnBrk="1" hangingPunct="1"/>
            <a:r>
              <a:rPr lang="en-US" dirty="0">
                <a:latin typeface="Arial" charset="0"/>
                <a:ea typeface="ＭＳ Ｐゴシック" charset="0"/>
                <a:cs typeface="ＭＳ Ｐゴシック" charset="0"/>
              </a:rPr>
              <a:t>	Can study nurture b/c allows study chi w/ diff </a:t>
            </a:r>
            <a:r>
              <a:rPr lang="en-US" dirty="0" err="1">
                <a:latin typeface="Arial" charset="0"/>
                <a:ea typeface="ＭＳ Ｐゴシック" charset="0"/>
                <a:cs typeface="ＭＳ Ｐゴシック" charset="0"/>
              </a:rPr>
              <a:t>abil</a:t>
            </a:r>
            <a:r>
              <a:rPr lang="en-US" dirty="0">
                <a:latin typeface="Arial" charset="0"/>
                <a:ea typeface="ＭＳ Ｐゴシック" charset="0"/>
                <a:cs typeface="ＭＳ Ｐゴシック" charset="0"/>
              </a:rPr>
              <a:t> or experiences</a:t>
            </a:r>
          </a:p>
        </p:txBody>
      </p:sp>
    </p:spTree>
    <p:extLst>
      <p:ext uri="{BB962C8B-B14F-4D97-AF65-F5344CB8AC3E}">
        <p14:creationId xmlns:p14="http://schemas.microsoft.com/office/powerpoint/2010/main" val="180760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Fear of statistics is related to</a:t>
            </a:r>
          </a:p>
        </p:txBody>
      </p:sp>
      <p:sp>
        <p:nvSpPr>
          <p:cNvPr id="4" name="Slide Number Placeholder 3"/>
          <p:cNvSpPr>
            <a:spLocks noGrp="1"/>
          </p:cNvSpPr>
          <p:nvPr>
            <p:ph type="sldNum" sz="quarter" idx="5"/>
          </p:nvPr>
        </p:nvSpPr>
        <p:spPr/>
        <p:txBody>
          <a:bodyPr/>
          <a:lstStyle/>
          <a:p>
            <a:fld id="{9E89C317-294A-4943-81F4-345E6D6AAACA}" type="slidenum">
              <a:rPr lang="en-US" smtClean="0"/>
              <a:t>5</a:t>
            </a:fld>
            <a:endParaRPr lang="en-US"/>
          </a:p>
        </p:txBody>
      </p:sp>
    </p:spTree>
    <p:extLst>
      <p:ext uri="{BB962C8B-B14F-4D97-AF65-F5344CB8AC3E}">
        <p14:creationId xmlns:p14="http://schemas.microsoft.com/office/powerpoint/2010/main" val="921355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15DF026-7809-0543-93A4-1F4909BB1525}" type="slidenum">
              <a:rPr lang="en-US" sz="1600">
                <a:latin typeface="Arial" charset="0"/>
              </a:rPr>
              <a:pPr/>
              <a:t>44</a:t>
            </a:fld>
            <a:endParaRPr lang="en-US" sz="1600">
              <a:latin typeface="Arial" charset="0"/>
            </a:endParaRPr>
          </a:p>
        </p:txBody>
      </p:sp>
      <p:sp>
        <p:nvSpPr>
          <p:cNvPr id="84994" name="Rectangle 2"/>
          <p:cNvSpPr>
            <a:spLocks noGrp="1" noRot="1" noChangeAspect="1" noChangeArrowheads="1" noTextEdit="1"/>
          </p:cNvSpPr>
          <p:nvPr>
            <p:ph type="sldImg"/>
          </p:nvPr>
        </p:nvSpPr>
        <p:spPr>
          <a:xfrm>
            <a:off x="2074863" y="152400"/>
            <a:ext cx="2708275" cy="1524000"/>
          </a:xfrm>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dirty="0">
                <a:latin typeface="Arial" charset="0"/>
                <a:ea typeface="ＭＳ Ｐゴシック" charset="0"/>
                <a:cs typeface="ＭＳ Ｐゴシック" charset="0"/>
              </a:rPr>
              <a:t>Longitudinal (tested 2+ times)</a:t>
            </a:r>
          </a:p>
          <a:p>
            <a:pPr eaLnBrk="1" hangingPunct="1"/>
            <a:r>
              <a:rPr lang="en-US" dirty="0">
                <a:latin typeface="Arial" charset="0"/>
                <a:ea typeface="ＭＳ Ｐゴシック" charset="0"/>
                <a:cs typeface="ＭＳ Ｐゴシック" charset="0"/>
              </a:rPr>
              <a:t>	Test </a:t>
            </a:r>
            <a:r>
              <a:rPr lang="en-US" u="sng" dirty="0">
                <a:latin typeface="Arial" charset="0"/>
                <a:ea typeface="ＭＳ Ｐゴシック" charset="0"/>
                <a:cs typeface="ＭＳ Ｐゴシック" charset="0"/>
              </a:rPr>
              <a:t>same Ps</a:t>
            </a:r>
            <a:r>
              <a:rPr lang="en-US" dirty="0">
                <a:latin typeface="Arial" charset="0"/>
                <a:ea typeface="ＭＳ Ｐゴシック" charset="0"/>
                <a:cs typeface="ＭＳ Ｐゴシック" charset="0"/>
              </a:rPr>
              <a:t> at least 2x</a:t>
            </a:r>
          </a:p>
          <a:p>
            <a:pPr eaLnBrk="1" hangingPunct="1"/>
            <a:r>
              <a:rPr lang="en-US" dirty="0">
                <a:latin typeface="Arial" charset="0"/>
                <a:ea typeface="ＭＳ Ｐゴシック" charset="0"/>
                <a:cs typeface="ＭＳ Ｐゴシック" charset="0"/>
              </a:rPr>
              <a:t>	Diff ways to schedule sessions</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Repeated measures design, where everyone gets the same manipulation multiple times.</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By age</a:t>
            </a:r>
          </a:p>
          <a:p>
            <a:pPr eaLnBrk="1" hangingPunct="1"/>
            <a:r>
              <a:rPr lang="en-US" dirty="0">
                <a:latin typeface="Arial" charset="0"/>
                <a:ea typeface="ＭＳ Ｐゴシック" charset="0"/>
                <a:cs typeface="ＭＳ Ｐゴシック" charset="0"/>
              </a:rPr>
              <a:t>	When reach certain age; b/t certain ages</a:t>
            </a:r>
          </a:p>
          <a:p>
            <a:pPr eaLnBrk="1" hangingPunct="1"/>
            <a:r>
              <a:rPr lang="en-US" dirty="0">
                <a:latin typeface="Arial" charset="0"/>
                <a:ea typeface="ＭＳ Ｐゴシック" charset="0"/>
                <a:cs typeface="ＭＳ Ｐゴシック" charset="0"/>
              </a:rPr>
              <a:t>Test kids @ 6, 12, 18, 24 </a:t>
            </a:r>
            <a:r>
              <a:rPr lang="en-US" dirty="0" err="1">
                <a:latin typeface="Arial" charset="0"/>
                <a:ea typeface="ＭＳ Ｐゴシック" charset="0"/>
                <a:cs typeface="ＭＳ Ｐゴシック" charset="0"/>
              </a:rPr>
              <a:t>mos</a:t>
            </a:r>
            <a:r>
              <a:rPr lang="en-US" dirty="0">
                <a:latin typeface="Arial" charset="0"/>
                <a:ea typeface="ＭＳ Ｐゴシック" charset="0"/>
                <a:cs typeface="ＭＳ Ｐゴシック" charset="0"/>
              </a:rPr>
              <a:t> to see if adjustment be </a:t>
            </a:r>
            <a:r>
              <a:rPr lang="en-US" dirty="0" err="1">
                <a:latin typeface="Arial" charset="0"/>
                <a:ea typeface="ＭＳ Ｐゴシック" charset="0"/>
                <a:cs typeface="ＭＳ Ｐゴシック" charset="0"/>
              </a:rPr>
              <a:t>chg</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By ability</a:t>
            </a:r>
          </a:p>
          <a:p>
            <a:pPr eaLnBrk="1" hangingPunct="1"/>
            <a:r>
              <a:rPr lang="en-US" dirty="0">
                <a:latin typeface="Arial" charset="0"/>
                <a:ea typeface="ＭＳ Ｐゴシック" charset="0"/>
                <a:cs typeface="ＭＳ Ｐゴシック" charset="0"/>
              </a:rPr>
              <a:t>	When abilities </a:t>
            </a:r>
            <a:r>
              <a:rPr lang="en-US" dirty="0" err="1">
                <a:latin typeface="Arial" charset="0"/>
                <a:ea typeface="ＭＳ Ｐゴシック" charset="0"/>
                <a:cs typeface="ＭＳ Ｐゴシック" charset="0"/>
              </a:rPr>
              <a:t>chg</a:t>
            </a:r>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When go f/ crawl to walk</a:t>
            </a:r>
          </a:p>
          <a:p>
            <a:pPr eaLnBrk="1" hangingPunct="1"/>
            <a:r>
              <a:rPr lang="en-US" dirty="0">
                <a:latin typeface="Arial" charset="0"/>
                <a:ea typeface="ＭＳ Ｐゴシック" charset="0"/>
                <a:cs typeface="ＭＳ Ｐゴシック" charset="0"/>
              </a:rPr>
              <a:t>	Test </a:t>
            </a:r>
            <a:r>
              <a:rPr lang="en-US" dirty="0" err="1">
                <a:latin typeface="Arial" charset="0"/>
                <a:ea typeface="ＭＳ Ｐゴシック" charset="0"/>
                <a:cs typeface="ＭＳ Ｐゴシック" charset="0"/>
              </a:rPr>
              <a:t>lang</a:t>
            </a:r>
            <a:r>
              <a:rPr lang="en-US" dirty="0">
                <a:latin typeface="Arial" charset="0"/>
                <a:ea typeface="ＭＳ Ｐゴシック" charset="0"/>
                <a:cs typeface="ＭＳ Ｐゴシック" charset="0"/>
              </a:rPr>
              <a:t> dev @ preverbal, 1-word, 2-words, sent</a:t>
            </a:r>
          </a:p>
          <a:p>
            <a:pPr eaLnBrk="1" hangingPunct="1"/>
            <a:r>
              <a:rPr lang="en-US" b="1" dirty="0">
                <a:latin typeface="Arial" charset="0"/>
                <a:ea typeface="ＭＳ Ｐゴシック" charset="0"/>
                <a:cs typeface="ＭＳ Ｐゴシック" charset="0"/>
              </a:rPr>
              <a:t>	E/ P @ diff age</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Pre- and post- some manipulation</a:t>
            </a:r>
          </a:p>
          <a:p>
            <a:pPr eaLnBrk="1" hangingPunct="1"/>
            <a:r>
              <a:rPr lang="en-US" dirty="0">
                <a:latin typeface="Arial" charset="0"/>
                <a:ea typeface="ＭＳ Ｐゴシック" charset="0"/>
                <a:cs typeface="ＭＳ Ｐゴシック" charset="0"/>
              </a:rPr>
              <a:t>	Test to get baseline </a:t>
            </a:r>
            <a:r>
              <a:rPr lang="en-US" dirty="0" err="1">
                <a:latin typeface="Arial" charset="0"/>
                <a:ea typeface="ＭＳ Ｐゴシック" charset="0"/>
                <a:cs typeface="ＭＳ Ｐゴシック" charset="0"/>
              </a:rPr>
              <a:t>meas</a:t>
            </a:r>
            <a:r>
              <a:rPr lang="en-US" dirty="0">
                <a:latin typeface="Arial" charset="0"/>
                <a:ea typeface="ＭＳ Ｐゴシック" charset="0"/>
                <a:cs typeface="ＭＳ Ｐゴシック" charset="0"/>
              </a:rPr>
              <a:t> (without any </a:t>
            </a:r>
            <a:r>
              <a:rPr lang="en-US" dirty="0" err="1">
                <a:latin typeface="Arial" charset="0"/>
                <a:ea typeface="ＭＳ Ｐゴシック" charset="0"/>
                <a:cs typeface="ＭＳ Ｐゴシック" charset="0"/>
              </a:rPr>
              <a:t>manip</a:t>
            </a:r>
            <a:r>
              <a:rPr lang="en-US" dirty="0">
                <a:latin typeface="Arial" charset="0"/>
                <a:ea typeface="ＭＳ Ｐゴシック" charset="0"/>
                <a:cs typeface="ＭＳ Ｐゴシック" charset="0"/>
              </a:rPr>
              <a:t>)</a:t>
            </a:r>
          </a:p>
          <a:p>
            <a:pPr eaLnBrk="1" hangingPunct="1"/>
            <a:r>
              <a:rPr lang="en-US" dirty="0" err="1">
                <a:latin typeface="Arial" charset="0"/>
                <a:ea typeface="ＭＳ Ｐゴシック" charset="0"/>
                <a:cs typeface="ＭＳ Ｐゴシック" charset="0"/>
              </a:rPr>
              <a:t>Manip</a:t>
            </a:r>
            <a:r>
              <a:rPr lang="en-US" dirty="0">
                <a:latin typeface="Arial" charset="0"/>
                <a:ea typeface="ＭＳ Ｐゴシック" charset="0"/>
                <a:cs typeface="ＭＳ Ｐゴシック" charset="0"/>
              </a:rPr>
              <a:t> </a:t>
            </a:r>
          </a:p>
          <a:p>
            <a:pPr eaLnBrk="1" hangingPunct="1"/>
            <a:r>
              <a:rPr lang="en-US" dirty="0">
                <a:latin typeface="Arial" charset="0"/>
                <a:ea typeface="ＭＳ Ｐゴシック" charset="0"/>
                <a:cs typeface="ＭＳ Ｐゴシック" charset="0"/>
              </a:rPr>
              <a:t>Test to get effects of intervention</a:t>
            </a:r>
          </a:p>
          <a:p>
            <a:pPr eaLnBrk="1" hangingPunct="1"/>
            <a:r>
              <a:rPr lang="en-US" dirty="0">
                <a:latin typeface="Arial" charset="0"/>
                <a:ea typeface="ＭＳ Ｐゴシック" charset="0"/>
                <a:cs typeface="ＭＳ Ｐゴシック" charset="0"/>
              </a:rPr>
              <a:t>	Math </a:t>
            </a:r>
            <a:r>
              <a:rPr lang="en-US" dirty="0" err="1">
                <a:latin typeface="Arial" charset="0"/>
                <a:ea typeface="ＭＳ Ｐゴシック" charset="0"/>
                <a:cs typeface="ＭＳ Ｐゴシック" charset="0"/>
              </a:rPr>
              <a:t>abil</a:t>
            </a:r>
            <a:r>
              <a:rPr lang="en-US" dirty="0">
                <a:latin typeface="Arial" charset="0"/>
                <a:ea typeface="ＭＳ Ｐゴシック" charset="0"/>
                <a:cs typeface="ＭＳ Ｐゴシック" charset="0"/>
              </a:rPr>
              <a:t>; extra math classes; test to see if </a:t>
            </a:r>
            <a:r>
              <a:rPr lang="en-US" dirty="0" err="1">
                <a:latin typeface="Arial" charset="0"/>
                <a:ea typeface="ＭＳ Ｐゴシック" charset="0"/>
                <a:cs typeface="ＭＳ Ｐゴシック" charset="0"/>
              </a:rPr>
              <a:t>chged</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Training – special type of pre/post</a:t>
            </a:r>
          </a:p>
          <a:p>
            <a:pPr eaLnBrk="1" hangingPunct="1"/>
            <a:r>
              <a:rPr lang="en-US" dirty="0">
                <a:latin typeface="Arial" charset="0"/>
                <a:ea typeface="ＭＳ Ｐゴシック" charset="0"/>
                <a:cs typeface="ＭＳ Ｐゴシック" charset="0"/>
              </a:rPr>
              <a:t>	Intentional intervention</a:t>
            </a:r>
          </a:p>
          <a:p>
            <a:pPr eaLnBrk="1" hangingPunct="1"/>
            <a:r>
              <a:rPr lang="en-US" dirty="0">
                <a:latin typeface="Arial" charset="0"/>
                <a:ea typeface="ＭＳ Ｐゴシック" charset="0"/>
                <a:cs typeface="ＭＳ Ｐゴシック" charset="0"/>
              </a:rPr>
              <a:t>	Johnny (not Jimmy) trained to var motor tasks over &amp; over again</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err="1">
                <a:latin typeface="Arial" charset="0"/>
                <a:ea typeface="ＭＳ Ｐゴシック" charset="0"/>
                <a:cs typeface="ＭＳ Ｐゴシック" charset="0"/>
              </a:rPr>
              <a:t>Microgenetic</a:t>
            </a:r>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Special type of long aimed @ watching </a:t>
            </a:r>
            <a:r>
              <a:rPr lang="en-US" dirty="0" err="1">
                <a:latin typeface="Arial" charset="0"/>
                <a:ea typeface="ＭＳ Ｐゴシック" charset="0"/>
                <a:cs typeface="ＭＳ Ｐゴシック" charset="0"/>
              </a:rPr>
              <a:t>chgs</a:t>
            </a:r>
            <a:r>
              <a:rPr lang="en-US" dirty="0">
                <a:latin typeface="Arial" charset="0"/>
                <a:ea typeface="ＭＳ Ｐゴシック" charset="0"/>
                <a:cs typeface="ＭＳ Ｐゴシック" charset="0"/>
              </a:rPr>
              <a:t> occur</a:t>
            </a:r>
          </a:p>
          <a:p>
            <a:pPr eaLnBrk="1" hangingPunct="1"/>
            <a:r>
              <a:rPr lang="en-US" dirty="0">
                <a:latin typeface="Arial" charset="0"/>
                <a:ea typeface="ＭＳ Ｐゴシック" charset="0"/>
                <a:cs typeface="ＭＳ Ｐゴシック" charset="0"/>
              </a:rPr>
              <a:t>	Test same P at least 2 x</a:t>
            </a:r>
          </a:p>
          <a:p>
            <a:pPr eaLnBrk="1" hangingPunct="1"/>
            <a:r>
              <a:rPr lang="en-US" dirty="0">
                <a:latin typeface="Arial" charset="0"/>
                <a:ea typeface="ＭＳ Ｐゴシック" charset="0"/>
                <a:cs typeface="ＭＳ Ｐゴシック" charset="0"/>
              </a:rPr>
              <a:t>	Dense </a:t>
            </a:r>
            <a:r>
              <a:rPr lang="en-US" dirty="0" err="1">
                <a:latin typeface="Arial" charset="0"/>
                <a:ea typeface="ＭＳ Ｐゴシック" charset="0"/>
                <a:cs typeface="ＭＳ Ｐゴシック" charset="0"/>
              </a:rPr>
              <a:t>obs</a:t>
            </a:r>
            <a:r>
              <a:rPr lang="en-US" dirty="0">
                <a:latin typeface="Arial" charset="0"/>
                <a:ea typeface="ＭＳ Ｐゴシック" charset="0"/>
                <a:cs typeface="ＭＳ Ｐゴシック" charset="0"/>
              </a:rPr>
              <a:t> times closely spaced so can watch as </a:t>
            </a:r>
            <a:r>
              <a:rPr lang="en-US" dirty="0" err="1">
                <a:latin typeface="Arial" charset="0"/>
                <a:ea typeface="ＭＳ Ｐゴシック" charset="0"/>
                <a:cs typeface="ＭＳ Ｐゴシック" charset="0"/>
              </a:rPr>
              <a:t>chgs</a:t>
            </a:r>
            <a:r>
              <a:rPr lang="en-US" dirty="0">
                <a:latin typeface="Arial" charset="0"/>
                <a:ea typeface="ＭＳ Ｐゴシック" charset="0"/>
                <a:cs typeface="ＭＳ Ｐゴシック" charset="0"/>
              </a:rPr>
              <a:t> happen</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Test </a:t>
            </a:r>
            <a:r>
              <a:rPr lang="en-US" dirty="0" err="1">
                <a:latin typeface="Arial" charset="0"/>
                <a:ea typeface="ＭＳ Ｐゴシック" charset="0"/>
                <a:cs typeface="ＭＳ Ｐゴシック" charset="0"/>
              </a:rPr>
              <a:t>lang</a:t>
            </a:r>
            <a:r>
              <a:rPr lang="en-US" dirty="0">
                <a:latin typeface="Arial" charset="0"/>
                <a:ea typeface="ＭＳ Ｐゴシック" charset="0"/>
                <a:cs typeface="ＭＳ Ｐゴシック" charset="0"/>
              </a:rPr>
              <a:t> dev in 2-day intervals from preverbal to sent phase</a:t>
            </a:r>
          </a:p>
          <a:p>
            <a:pPr eaLnBrk="1" hangingPunct="1"/>
            <a:r>
              <a:rPr lang="en-US" dirty="0">
                <a:latin typeface="Arial" charset="0"/>
                <a:ea typeface="ＭＳ Ｐゴシック" charset="0"/>
                <a:cs typeface="ＭＳ Ｐゴシック" charset="0"/>
              </a:rPr>
              <a:t>		Count daily # increase in vocab</a:t>
            </a:r>
          </a:p>
          <a:p>
            <a:pPr eaLnBrk="1" hangingPunct="1"/>
            <a:r>
              <a:rPr lang="en-US" dirty="0">
                <a:latin typeface="Arial" charset="0"/>
                <a:ea typeface="ＭＳ Ｐゴシック" charset="0"/>
                <a:cs typeface="ＭＳ Ｐゴシック" charset="0"/>
              </a:rPr>
              <a:t>		B/c </a:t>
            </a:r>
            <a:r>
              <a:rPr lang="en-US" dirty="0" err="1">
                <a:latin typeface="Arial" charset="0"/>
                <a:ea typeface="ＭＳ Ｐゴシック" charset="0"/>
                <a:cs typeface="ＭＳ Ｐゴシック" charset="0"/>
              </a:rPr>
              <a:t>lang</a:t>
            </a:r>
            <a:r>
              <a:rPr lang="en-US" dirty="0">
                <a:latin typeface="Arial" charset="0"/>
                <a:ea typeface="ＭＳ Ｐゴシック" charset="0"/>
                <a:cs typeface="ＭＳ Ｐゴシック" charset="0"/>
              </a:rPr>
              <a:t> dev so rapid </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Test dev of additional </a:t>
            </a:r>
            <a:r>
              <a:rPr lang="en-US" dirty="0" err="1">
                <a:latin typeface="Arial" charset="0"/>
                <a:ea typeface="ＭＳ Ｐゴシック" charset="0"/>
                <a:cs typeface="ＭＳ Ｐゴシック" charset="0"/>
              </a:rPr>
              <a:t>strat</a:t>
            </a:r>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Instead of testing when can</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t add &amp; when can add</a:t>
            </a:r>
          </a:p>
          <a:p>
            <a:pPr eaLnBrk="1" hangingPunct="1"/>
            <a:r>
              <a:rPr lang="en-US" dirty="0">
                <a:latin typeface="Arial" charset="0"/>
                <a:ea typeface="ＭＳ Ｐゴシック" charset="0"/>
                <a:cs typeface="ＭＳ Ｐゴシック" charset="0"/>
              </a:rPr>
              <a:t>		Follow everyday to see if abrupt switch or plateau</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28454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A433316-D2C7-BF49-B518-58CFDAACE7C0}" type="slidenum">
              <a:rPr lang="en-US" sz="1600">
                <a:latin typeface="Arial" charset="0"/>
              </a:rPr>
              <a:pPr/>
              <a:t>45</a:t>
            </a:fld>
            <a:endParaRPr lang="en-US" sz="1600">
              <a:latin typeface="Arial" charset="0"/>
            </a:endParaRPr>
          </a:p>
        </p:txBody>
      </p:sp>
      <p:sp>
        <p:nvSpPr>
          <p:cNvPr id="87042" name="Rectangle 2"/>
          <p:cNvSpPr>
            <a:spLocks noGrp="1" noRot="1" noChangeAspect="1" noChangeArrowheads="1" noTextEdit="1"/>
          </p:cNvSpPr>
          <p:nvPr>
            <p:ph type="sldImg"/>
          </p:nvPr>
        </p:nvSpPr>
        <p:spPr>
          <a:xfrm>
            <a:off x="2074863" y="152400"/>
            <a:ext cx="2708275" cy="1524000"/>
          </a:xfrm>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eaLnBrk="1" hangingPunct="1"/>
            <a:r>
              <a:rPr lang="en-US" b="1" dirty="0">
                <a:latin typeface="Arial" charset="0"/>
                <a:ea typeface="ＭＳ Ｐゴシック" charset="0"/>
                <a:cs typeface="ＭＳ Ｐゴシック" charset="0"/>
              </a:rPr>
              <a:t>PROS &amp; CONS OF RESEARCH DESIGNS</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Case studies</a:t>
            </a:r>
          </a:p>
          <a:p>
            <a:pPr eaLnBrk="1" hangingPunct="1"/>
            <a:r>
              <a:rPr lang="en-US" dirty="0">
                <a:latin typeface="Arial" charset="0"/>
                <a:ea typeface="ＭＳ Ｐゴシック" charset="0"/>
                <a:cs typeface="ＭＳ Ｐゴシック" charset="0"/>
              </a:rPr>
              <a:t>	Unique </a:t>
            </a:r>
            <a:r>
              <a:rPr lang="en-US" dirty="0" err="1">
                <a:latin typeface="Arial" charset="0"/>
                <a:ea typeface="ＭＳ Ｐゴシック" charset="0"/>
                <a:cs typeface="ＭＳ Ｐゴシック" charset="0"/>
              </a:rPr>
              <a:t>opp</a:t>
            </a:r>
            <a:r>
              <a:rPr lang="en-US" dirty="0">
                <a:latin typeface="Arial" charset="0"/>
                <a:ea typeface="ＭＳ Ｐゴシック" charset="0"/>
                <a:cs typeface="ＭＳ Ｐゴシック" charset="0"/>
              </a:rPr>
              <a:t> to ask Qs otherwise can</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t ask</a:t>
            </a:r>
          </a:p>
          <a:p>
            <a:pPr eaLnBrk="1" hangingPunct="1"/>
            <a:r>
              <a:rPr lang="en-US" dirty="0">
                <a:latin typeface="Arial" charset="0"/>
                <a:ea typeface="ＭＳ Ｐゴシック" charset="0"/>
                <a:cs typeface="ＭＳ Ｐゴシック" charset="0"/>
              </a:rPr>
              <a:t>	But, can</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t generalize findings to broader pop base</a:t>
            </a:r>
          </a:p>
          <a:p>
            <a:pPr eaLnBrk="1" hangingPunct="1"/>
            <a:r>
              <a:rPr lang="en-US" dirty="0">
                <a:latin typeface="Arial" charset="0"/>
                <a:ea typeface="ＭＳ Ｐゴシック" charset="0"/>
                <a:cs typeface="ＭＳ Ｐゴシック" charset="0"/>
              </a:rPr>
              <a:t>		Genie – M.R. b/c locked in closet?  Locked in closet b/c M.R.?</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559725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BA89532-0365-E744-98CF-C6ED72BB213A}" type="slidenum">
              <a:rPr lang="en-US" sz="1600">
                <a:latin typeface="Arial" charset="0"/>
              </a:rPr>
              <a:pPr/>
              <a:t>46</a:t>
            </a:fld>
            <a:endParaRPr lang="en-US" sz="1600">
              <a:latin typeface="Arial" charset="0"/>
            </a:endParaRPr>
          </a:p>
        </p:txBody>
      </p:sp>
      <p:sp>
        <p:nvSpPr>
          <p:cNvPr id="89090" name="Rectangle 2"/>
          <p:cNvSpPr>
            <a:spLocks noGrp="1" noRot="1" noChangeAspect="1" noChangeArrowheads="1" noTextEdit="1"/>
          </p:cNvSpPr>
          <p:nvPr>
            <p:ph type="sldImg"/>
          </p:nvPr>
        </p:nvSpPr>
        <p:spPr>
          <a:xfrm>
            <a:off x="2074863" y="152400"/>
            <a:ext cx="2708275" cy="152400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Cross-sectional</a:t>
            </a:r>
          </a:p>
          <a:p>
            <a:pPr eaLnBrk="1" hangingPunct="1"/>
            <a:r>
              <a:rPr lang="en-US">
                <a:latin typeface="Arial" charset="0"/>
                <a:ea typeface="ＭＳ Ｐゴシック" charset="0"/>
                <a:cs typeface="ＭＳ Ｐゴシック" charset="0"/>
              </a:rPr>
              <a:t>	Quick &amp; easy – chi tested only once</a:t>
            </a:r>
          </a:p>
          <a:p>
            <a:pPr eaLnBrk="1" hangingPunct="1"/>
            <a:r>
              <a:rPr lang="en-US">
                <a:latin typeface="Arial" charset="0"/>
                <a:ea typeface="ＭＳ Ｐゴシック" charset="0"/>
                <a:cs typeface="ＭＳ Ｐゴシック" charset="0"/>
              </a:rPr>
              <a:t>	But, 1 session doesn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allow to really see dev chgs</a:t>
            </a:r>
          </a:p>
          <a:p>
            <a:pPr eaLnBrk="1" hangingPunct="1"/>
            <a:r>
              <a:rPr lang="en-US">
                <a:latin typeface="Arial" charset="0"/>
                <a:ea typeface="ＭＳ Ｐゴシック" charset="0"/>
                <a:cs typeface="ＭＳ Ｐゴシック" charset="0"/>
              </a:rPr>
              <a:t>	&amp; can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see how same ppl chage w/ experience</a:t>
            </a:r>
          </a:p>
          <a:p>
            <a:pPr eaLnBrk="1" hangingPunct="1"/>
            <a:r>
              <a:rPr lang="en-US">
                <a:latin typeface="Arial" charset="0"/>
                <a:ea typeface="ＭＳ Ｐゴシック" charset="0"/>
                <a:cs typeface="ＭＳ Ｐゴシック" charset="0"/>
              </a:rPr>
              <a:t>		what chgs f/ 18 to 36 mos that makes lang better????</a:t>
            </a:r>
          </a:p>
          <a:p>
            <a:pPr eaLnBrk="1" hangingPunct="1"/>
            <a:r>
              <a:rPr lang="en-US">
                <a:latin typeface="Arial" charset="0"/>
                <a:ea typeface="ＭＳ Ｐゴシック" charset="0"/>
                <a:cs typeface="ＭＳ Ｐゴシック" charset="0"/>
              </a:rPr>
              <a:t>		Try to fix this w/ age-matched control study</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12823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3691624-D8B0-0C4F-83C7-00952D492B2C}" type="slidenum">
              <a:rPr lang="en-US" sz="1600">
                <a:latin typeface="Arial" charset="0"/>
              </a:rPr>
              <a:pPr/>
              <a:t>47</a:t>
            </a:fld>
            <a:endParaRPr lang="en-US" sz="1600">
              <a:latin typeface="Arial" charset="0"/>
            </a:endParaRPr>
          </a:p>
        </p:txBody>
      </p:sp>
      <p:sp>
        <p:nvSpPr>
          <p:cNvPr id="91138" name="Rectangle 2"/>
          <p:cNvSpPr>
            <a:spLocks noGrp="1" noRot="1" noChangeAspect="1" noChangeArrowheads="1" noTextEdit="1"/>
          </p:cNvSpPr>
          <p:nvPr>
            <p:ph type="sldImg"/>
          </p:nvPr>
        </p:nvSpPr>
        <p:spPr>
          <a:xfrm>
            <a:off x="2074863" y="152400"/>
            <a:ext cx="2708275" cy="1524000"/>
          </a:xfrm>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Longitudinal &amp; mocrogenetic studies</a:t>
            </a:r>
          </a:p>
          <a:p>
            <a:pPr eaLnBrk="1" hangingPunct="1"/>
            <a:r>
              <a:rPr lang="en-US">
                <a:latin typeface="Arial" charset="0"/>
                <a:ea typeface="ＭＳ Ｐゴシック" charset="0"/>
                <a:cs typeface="ＭＳ Ｐゴシック" charset="0"/>
              </a:rPr>
              <a:t>	Great b/c can watch dev chgs in same kids</a:t>
            </a:r>
          </a:p>
          <a:p>
            <a:pPr eaLnBrk="1" hangingPunct="1"/>
            <a:r>
              <a:rPr lang="en-US">
                <a:latin typeface="Arial" charset="0"/>
                <a:ea typeface="ＭＳ Ｐゴシック" charset="0"/>
                <a:cs typeface="ＭＳ Ｐゴシック" charset="0"/>
              </a:rPr>
              <a:t>	But, lots of bad</a:t>
            </a:r>
          </a:p>
          <a:p>
            <a:pPr eaLnBrk="1" hangingPunct="1"/>
            <a:r>
              <a:rPr lang="en-US">
                <a:latin typeface="Arial" charset="0"/>
                <a:ea typeface="ＭＳ Ｐゴシック" charset="0"/>
                <a:cs typeface="ＭＳ Ｐゴシック" charset="0"/>
              </a:rPr>
              <a:t>		Really expensive (time, $) to bring chi back several times </a:t>
            </a:r>
          </a:p>
          <a:p>
            <a:pPr eaLnBrk="1" hangingPunct="1"/>
            <a:r>
              <a:rPr lang="en-US">
                <a:latin typeface="Arial" charset="0"/>
                <a:ea typeface="ＭＳ Ｐゴシック" charset="0"/>
                <a:cs typeface="ＭＳ Ｐゴシック" charset="0"/>
              </a:rPr>
              <a:t>			Changing E, coders</a:t>
            </a:r>
          </a:p>
          <a:p>
            <a:pPr eaLnBrk="1" hangingPunct="1"/>
            <a:r>
              <a:rPr lang="en-US">
                <a:latin typeface="Arial" charset="0"/>
                <a:ea typeface="ＭＳ Ｐゴシック" charset="0"/>
                <a:cs typeface="ＭＳ Ｐゴシック" charset="0"/>
              </a:rPr>
              <a:t>			Changes in what</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s popular in field</a:t>
            </a:r>
          </a:p>
          <a:p>
            <a:pPr eaLnBrk="1" hangingPunct="1"/>
            <a:r>
              <a:rPr lang="en-US">
                <a:latin typeface="Arial" charset="0"/>
                <a:ea typeface="ＭＳ Ｐゴシック" charset="0"/>
                <a:cs typeface="ＭＳ Ｐゴシック" charset="0"/>
              </a:rPr>
              <a:t>			Some chi inevitable drop out</a:t>
            </a:r>
          </a:p>
          <a:p>
            <a:pPr eaLnBrk="1" hangingPunct="1"/>
            <a:r>
              <a:rPr lang="en-US">
                <a:latin typeface="Arial" charset="0"/>
                <a:ea typeface="ＭＳ Ｐゴシック" charset="0"/>
                <a:cs typeface="ＭＳ Ｐゴシック" charset="0"/>
              </a:rPr>
              <a:t>		What are the effects of repeated testing?</a:t>
            </a:r>
          </a:p>
          <a:p>
            <a:pPr eaLnBrk="1" hangingPunct="1"/>
            <a:r>
              <a:rPr lang="en-US">
                <a:latin typeface="Arial" charset="0"/>
                <a:ea typeface="ＭＳ Ｐゴシック" charset="0"/>
                <a:cs typeface="ＭＳ Ｐゴシック" charset="0"/>
              </a:rPr>
              <a:t>			Does it effect dev?</a:t>
            </a:r>
          </a:p>
          <a:p>
            <a:pPr eaLnBrk="1" hangingPunct="1"/>
            <a:r>
              <a:rPr lang="en-US">
                <a:latin typeface="Arial" charset="0"/>
                <a:ea typeface="ＭＳ Ｐゴシック" charset="0"/>
                <a:cs typeface="ＭＳ Ｐゴシック" charset="0"/>
              </a:rPr>
              <a:t>		</a:t>
            </a:r>
          </a:p>
          <a:p>
            <a:pPr eaLnBrk="1" hangingPunct="1"/>
            <a:r>
              <a:rPr lang="en-US">
                <a:latin typeface="Arial" charset="0"/>
                <a:ea typeface="ＭＳ Ｐゴシック" charset="0"/>
                <a:cs typeface="ＭＳ Ｐゴシック" charset="0"/>
              </a:rPr>
              <a:t>E.g., Carolyn Mervis studied lang dev</a:t>
            </a:r>
          </a:p>
          <a:p>
            <a:pPr eaLnBrk="1" hangingPunct="1"/>
            <a:r>
              <a:rPr lang="en-US">
                <a:latin typeface="Arial" charset="0"/>
                <a:ea typeface="ＭＳ Ｐゴシック" charset="0"/>
                <a:cs typeface="ＭＳ Ｐゴシック" charset="0"/>
              </a:rPr>
              <a:t>Like all dev psychols, Mervis excited to have baby</a:t>
            </a:r>
          </a:p>
          <a:p>
            <a:pPr eaLnBrk="1" hangingPunct="1"/>
            <a:r>
              <a:rPr lang="en-US">
                <a:latin typeface="Arial" charset="0"/>
                <a:ea typeface="ＭＳ Ｐゴシック" charset="0"/>
                <a:cs typeface="ＭＳ Ｐゴシック" charset="0"/>
              </a:rPr>
              <a:t>B/c study lang dev, wrote down/recorded every new word baby Ari said except for 15 hrs/wk when in daycare (mom, dad, aunt)</a:t>
            </a:r>
          </a:p>
          <a:p>
            <a:pPr eaLnBrk="1" hangingPunct="1"/>
            <a:r>
              <a:rPr lang="en-US">
                <a:latin typeface="Arial" charset="0"/>
                <a:ea typeface="ＭＳ Ｐゴシック" charset="0"/>
                <a:cs typeface="ＭＳ Ｐゴシック" charset="0"/>
              </a:rPr>
              <a:t>After months, Ari </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Mom, write down new word</a:t>
            </a:r>
            <a:r>
              <a:rPr lang="ja-JP" altLang="en-US">
                <a:latin typeface="Arial" charset="0"/>
                <a:ea typeface="ＭＳ Ｐゴシック" charset="0"/>
                <a:cs typeface="ＭＳ Ｐゴシック" charset="0"/>
              </a:rPr>
              <a:t>”</a:t>
            </a:r>
            <a:endParaRPr lang="en-US" altLang="ja-JP">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77162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curve shows the idealized shape.</a:t>
            </a:r>
            <a:endParaRPr lang="en-GB" b="1" dirty="0"/>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51</a:t>
            </a:fld>
            <a:endParaRPr lang="en-US"/>
          </a:p>
        </p:txBody>
      </p:sp>
    </p:spTree>
    <p:extLst>
      <p:ext uri="{BB962C8B-B14F-4D97-AF65-F5344CB8AC3E}">
        <p14:creationId xmlns:p14="http://schemas.microsoft.com/office/powerpoint/2010/main" val="136120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52</a:t>
            </a:fld>
            <a:endParaRPr lang="en-US"/>
          </a:p>
        </p:txBody>
      </p:sp>
    </p:spTree>
    <p:extLst>
      <p:ext uri="{BB962C8B-B14F-4D97-AF65-F5344CB8AC3E}">
        <p14:creationId xmlns:p14="http://schemas.microsoft.com/office/powerpoint/2010/main" val="1195742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Score minus the mean, over the standard deviation</a:t>
            </a:r>
          </a:p>
        </p:txBody>
      </p:sp>
      <p:sp>
        <p:nvSpPr>
          <p:cNvPr id="4" name="Slide Number Placeholder 3"/>
          <p:cNvSpPr>
            <a:spLocks noGrp="1"/>
          </p:cNvSpPr>
          <p:nvPr>
            <p:ph type="sldNum" sz="quarter" idx="5"/>
          </p:nvPr>
        </p:nvSpPr>
        <p:spPr/>
        <p:txBody>
          <a:bodyPr/>
          <a:lstStyle/>
          <a:p>
            <a:fld id="{66610047-E131-0346-ABBC-77645D001C55}" type="slidenum">
              <a:rPr lang="en-US" smtClean="0"/>
              <a:t>54</a:t>
            </a:fld>
            <a:endParaRPr lang="en-US"/>
          </a:p>
        </p:txBody>
      </p:sp>
    </p:spTree>
    <p:extLst>
      <p:ext uri="{BB962C8B-B14F-4D97-AF65-F5344CB8AC3E}">
        <p14:creationId xmlns:p14="http://schemas.microsoft.com/office/powerpoint/2010/main" val="783946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55</a:t>
            </a:fld>
            <a:endParaRPr lang="en-US"/>
          </a:p>
        </p:txBody>
      </p:sp>
    </p:spTree>
    <p:extLst>
      <p:ext uri="{BB962C8B-B14F-4D97-AF65-F5344CB8AC3E}">
        <p14:creationId xmlns:p14="http://schemas.microsoft.com/office/powerpoint/2010/main" val="3496133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tail is pointing</a:t>
            </a:r>
          </a:p>
          <a:p>
            <a:endParaRPr lang="en-US" dirty="0"/>
          </a:p>
          <a:p>
            <a:r>
              <a:rPr lang="en-GB" dirty="0"/>
              <a:t>Skew</a:t>
            </a:r>
          </a:p>
          <a:p>
            <a:pPr lvl="1"/>
            <a:r>
              <a:rPr lang="en-GB" dirty="0"/>
              <a:t>The symmetry of the distribution.</a:t>
            </a:r>
          </a:p>
          <a:p>
            <a:pPr lvl="1"/>
            <a:r>
              <a:rPr lang="en-GB" dirty="0"/>
              <a:t>Positive skew (scores bunched at low values with the tail pointing to high values).</a:t>
            </a:r>
          </a:p>
          <a:p>
            <a:pPr lvl="1"/>
            <a:r>
              <a:rPr lang="en-GB" dirty="0"/>
              <a:t>Negative skew (scores bunched at high values with the tail pointing to low values).</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57</a:t>
            </a:fld>
            <a:endParaRPr lang="en-US"/>
          </a:p>
        </p:txBody>
      </p:sp>
    </p:spTree>
    <p:extLst>
      <p:ext uri="{BB962C8B-B14F-4D97-AF65-F5344CB8AC3E}">
        <p14:creationId xmlns:p14="http://schemas.microsoft.com/office/powerpoint/2010/main" val="2008312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Kurtosis</a:t>
            </a:r>
          </a:p>
          <a:p>
            <a:pPr lvl="1"/>
            <a:r>
              <a:rPr lang="en-GB" dirty="0"/>
              <a:t>The ‘heaviness’ of the tails.</a:t>
            </a:r>
          </a:p>
          <a:p>
            <a:pPr lvl="1"/>
            <a:r>
              <a:rPr lang="en-GB" dirty="0"/>
              <a:t>Leptokurtic = heavy tails.</a:t>
            </a:r>
          </a:p>
          <a:p>
            <a:pPr lvl="1"/>
            <a:r>
              <a:rPr lang="en-GB" dirty="0"/>
              <a:t>Platykurtic = light tails.</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58</a:t>
            </a:fld>
            <a:endParaRPr lang="en-US"/>
          </a:p>
        </p:txBody>
      </p:sp>
    </p:spTree>
    <p:extLst>
      <p:ext uri="{BB962C8B-B14F-4D97-AF65-F5344CB8AC3E}">
        <p14:creationId xmlns:p14="http://schemas.microsoft.com/office/powerpoint/2010/main" val="264940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we find something that needs explaining</a:t>
            </a:r>
            <a:r>
              <a:rPr lang="en-US" dirty="0"/>
              <a:t>, we need a theory about it, and hypotheses to explain it.</a:t>
            </a:r>
            <a:endParaRPr lang="en-GB" dirty="0"/>
          </a:p>
        </p:txBody>
      </p:sp>
      <p:sp>
        <p:nvSpPr>
          <p:cNvPr id="4" name="Slide Number Placeholder 3"/>
          <p:cNvSpPr>
            <a:spLocks noGrp="1"/>
          </p:cNvSpPr>
          <p:nvPr>
            <p:ph type="sldNum" sz="quarter" idx="5"/>
          </p:nvPr>
        </p:nvSpPr>
        <p:spPr/>
        <p:txBody>
          <a:bodyPr/>
          <a:lstStyle/>
          <a:p>
            <a:fld id="{66610047-E131-0346-ABBC-77645D001C55}" type="slidenum">
              <a:rPr lang="en-US" smtClean="0"/>
              <a:t>7</a:t>
            </a:fld>
            <a:endParaRPr lang="en-US"/>
          </a:p>
        </p:txBody>
      </p:sp>
    </p:spTree>
    <p:extLst>
      <p:ext uri="{BB962C8B-B14F-4D97-AF65-F5344CB8AC3E}">
        <p14:creationId xmlns:p14="http://schemas.microsoft.com/office/powerpoint/2010/main" val="1853253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60</a:t>
            </a:fld>
            <a:endParaRPr lang="en-US"/>
          </a:p>
        </p:txBody>
      </p:sp>
    </p:spTree>
    <p:extLst>
      <p:ext uri="{BB962C8B-B14F-4D97-AF65-F5344CB8AC3E}">
        <p14:creationId xmlns:p14="http://schemas.microsoft.com/office/powerpoint/2010/main" val="3952882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61</a:t>
            </a:fld>
            <a:endParaRPr lang="en-US"/>
          </a:p>
        </p:txBody>
      </p:sp>
    </p:spTree>
    <p:extLst>
      <p:ext uri="{BB962C8B-B14F-4D97-AF65-F5344CB8AC3E}">
        <p14:creationId xmlns:p14="http://schemas.microsoft.com/office/powerpoint/2010/main" val="2335393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62</a:t>
            </a:fld>
            <a:endParaRPr lang="en-US"/>
          </a:p>
        </p:txBody>
      </p:sp>
    </p:spTree>
    <p:extLst>
      <p:ext uri="{BB962C8B-B14F-4D97-AF65-F5344CB8AC3E}">
        <p14:creationId xmlns:p14="http://schemas.microsoft.com/office/powerpoint/2010/main" val="4028213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Range</a:t>
            </a:r>
          </a:p>
          <a:p>
            <a:pPr lvl="1"/>
            <a:r>
              <a:rPr lang="en-GB" dirty="0"/>
              <a:t>The smallest score subtracted from the largest</a:t>
            </a: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63</a:t>
            </a:fld>
            <a:endParaRPr lang="en-US"/>
          </a:p>
        </p:txBody>
      </p:sp>
    </p:spTree>
    <p:extLst>
      <p:ext uri="{BB962C8B-B14F-4D97-AF65-F5344CB8AC3E}">
        <p14:creationId xmlns:p14="http://schemas.microsoft.com/office/powerpoint/2010/main" val="3182076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Deviance is the individual score minus the mean</a:t>
            </a:r>
          </a:p>
          <a:p>
            <a:endParaRPr lang="en-US" dirty="0"/>
          </a:p>
          <a:p>
            <a:r>
              <a:rPr lang="en-US" dirty="0"/>
              <a:t>Total deviance, you add them.</a:t>
            </a:r>
          </a:p>
        </p:txBody>
      </p:sp>
      <p:sp>
        <p:nvSpPr>
          <p:cNvPr id="4" name="Slide Number Placeholder 3"/>
          <p:cNvSpPr>
            <a:spLocks noGrp="1"/>
          </p:cNvSpPr>
          <p:nvPr>
            <p:ph type="sldNum" sz="quarter" idx="5"/>
          </p:nvPr>
        </p:nvSpPr>
        <p:spPr/>
        <p:txBody>
          <a:bodyPr/>
          <a:lstStyle/>
          <a:p>
            <a:fld id="{66610047-E131-0346-ABBC-77645D001C55}" type="slidenum">
              <a:rPr lang="en-US" smtClean="0"/>
              <a:t>64</a:t>
            </a:fld>
            <a:endParaRPr lang="en-US"/>
          </a:p>
        </p:txBody>
      </p:sp>
    </p:spTree>
    <p:extLst>
      <p:ext uri="{BB962C8B-B14F-4D97-AF65-F5344CB8AC3E}">
        <p14:creationId xmlns:p14="http://schemas.microsoft.com/office/powerpoint/2010/main" val="1712235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some of those scores will be negative, so we have to square each and then add them – sum of squares</a:t>
            </a:r>
          </a:p>
          <a:p>
            <a:endParaRPr lang="en-US" dirty="0"/>
          </a:p>
          <a:p>
            <a:r>
              <a:rPr lang="en-US" dirty="0"/>
              <a:t>Variance is the sum of squares over your N minus one, or number of scores minus one. </a:t>
            </a:r>
          </a:p>
        </p:txBody>
      </p:sp>
      <p:sp>
        <p:nvSpPr>
          <p:cNvPr id="4" name="Slide Number Placeholder 3"/>
          <p:cNvSpPr>
            <a:spLocks noGrp="1"/>
          </p:cNvSpPr>
          <p:nvPr>
            <p:ph type="sldNum" sz="quarter" idx="5"/>
          </p:nvPr>
        </p:nvSpPr>
        <p:spPr/>
        <p:txBody>
          <a:bodyPr/>
          <a:lstStyle/>
          <a:p>
            <a:fld id="{66610047-E131-0346-ABBC-77645D001C55}" type="slidenum">
              <a:rPr lang="en-US" smtClean="0"/>
              <a:t>65</a:t>
            </a:fld>
            <a:endParaRPr lang="en-US"/>
          </a:p>
        </p:txBody>
      </p:sp>
    </p:spTree>
    <p:extLst>
      <p:ext uri="{BB962C8B-B14F-4D97-AF65-F5344CB8AC3E}">
        <p14:creationId xmlns:p14="http://schemas.microsoft.com/office/powerpoint/2010/main" val="3227737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take the square root of the variance, that is the SD. Standard deviation is not necessarily sensitive to your sample size.</a:t>
            </a:r>
          </a:p>
        </p:txBody>
      </p:sp>
      <p:sp>
        <p:nvSpPr>
          <p:cNvPr id="4" name="Slide Number Placeholder 3"/>
          <p:cNvSpPr>
            <a:spLocks noGrp="1"/>
          </p:cNvSpPr>
          <p:nvPr>
            <p:ph type="sldNum" sz="quarter" idx="5"/>
          </p:nvPr>
        </p:nvSpPr>
        <p:spPr/>
        <p:txBody>
          <a:bodyPr/>
          <a:lstStyle/>
          <a:p>
            <a:fld id="{66610047-E131-0346-ABBC-77645D001C55}" type="slidenum">
              <a:rPr lang="en-US" smtClean="0"/>
              <a:t>66</a:t>
            </a:fld>
            <a:endParaRPr lang="en-US"/>
          </a:p>
        </p:txBody>
      </p:sp>
    </p:spTree>
    <p:extLst>
      <p:ext uri="{BB962C8B-B14F-4D97-AF65-F5344CB8AC3E}">
        <p14:creationId xmlns:p14="http://schemas.microsoft.com/office/powerpoint/2010/main" val="17543677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68</a:t>
            </a:fld>
            <a:endParaRPr lang="en-US"/>
          </a:p>
        </p:txBody>
      </p:sp>
    </p:spTree>
    <p:extLst>
      <p:ext uri="{BB962C8B-B14F-4D97-AF65-F5344CB8AC3E}">
        <p14:creationId xmlns:p14="http://schemas.microsoft.com/office/powerpoint/2010/main" val="2672561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72</a:t>
            </a:fld>
            <a:endParaRPr lang="en-US"/>
          </a:p>
        </p:txBody>
      </p:sp>
    </p:spTree>
    <p:extLst>
      <p:ext uri="{BB962C8B-B14F-4D97-AF65-F5344CB8AC3E}">
        <p14:creationId xmlns:p14="http://schemas.microsoft.com/office/powerpoint/2010/main" val="344842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75</a:t>
            </a:fld>
            <a:endParaRPr lang="en-US"/>
          </a:p>
        </p:txBody>
      </p:sp>
    </p:spTree>
    <p:extLst>
      <p:ext uri="{BB962C8B-B14F-4D97-AF65-F5344CB8AC3E}">
        <p14:creationId xmlns:p14="http://schemas.microsoft.com/office/powerpoint/2010/main" val="2964158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hypothesis: </a:t>
            </a:r>
            <a:r>
              <a:rPr lang="en-GB" dirty="0"/>
              <a:t>E.g. the number of people turning up for a reality TV audition that have narcissistic personality disorder will be higher than the general level (1%) in the population.</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8</a:t>
            </a:fld>
            <a:endParaRPr lang="en-US"/>
          </a:p>
        </p:txBody>
      </p:sp>
    </p:spTree>
    <p:extLst>
      <p:ext uri="{BB962C8B-B14F-4D97-AF65-F5344CB8AC3E}">
        <p14:creationId xmlns:p14="http://schemas.microsoft.com/office/powerpoint/2010/main" val="2063227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76</a:t>
            </a:fld>
            <a:endParaRPr lang="en-US"/>
          </a:p>
        </p:txBody>
      </p:sp>
    </p:spTree>
    <p:extLst>
      <p:ext uri="{BB962C8B-B14F-4D97-AF65-F5344CB8AC3E}">
        <p14:creationId xmlns:p14="http://schemas.microsoft.com/office/powerpoint/2010/main" val="6723849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or between</a:t>
            </a:r>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78</a:t>
            </a:fld>
            <a:endParaRPr lang="en-US"/>
          </a:p>
        </p:txBody>
      </p:sp>
    </p:spTree>
    <p:extLst>
      <p:ext uri="{BB962C8B-B14F-4D97-AF65-F5344CB8AC3E}">
        <p14:creationId xmlns:p14="http://schemas.microsoft.com/office/powerpoint/2010/main" val="27267958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or between</a:t>
            </a:r>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79</a:t>
            </a:fld>
            <a:endParaRPr lang="en-US"/>
          </a:p>
        </p:txBody>
      </p:sp>
    </p:spTree>
    <p:extLst>
      <p:ext uri="{BB962C8B-B14F-4D97-AF65-F5344CB8AC3E}">
        <p14:creationId xmlns:p14="http://schemas.microsoft.com/office/powerpoint/2010/main" val="13077793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or between</a:t>
            </a:r>
            <a:endParaRPr lang="en-US" dirty="0"/>
          </a:p>
        </p:txBody>
      </p:sp>
      <p:sp>
        <p:nvSpPr>
          <p:cNvPr id="4" name="Slide Number Placeholder 3"/>
          <p:cNvSpPr>
            <a:spLocks noGrp="1"/>
          </p:cNvSpPr>
          <p:nvPr>
            <p:ph type="sldNum" sz="quarter" idx="5"/>
          </p:nvPr>
        </p:nvSpPr>
        <p:spPr/>
        <p:txBody>
          <a:bodyPr/>
          <a:lstStyle/>
          <a:p>
            <a:fld id="{9E89C317-294A-4943-81F4-345E6D6AAACA}" type="slidenum">
              <a:rPr lang="en-US" smtClean="0"/>
              <a:t>80</a:t>
            </a:fld>
            <a:endParaRPr lang="en-US"/>
          </a:p>
        </p:txBody>
      </p:sp>
    </p:spTree>
    <p:extLst>
      <p:ext uri="{BB962C8B-B14F-4D97-AF65-F5344CB8AC3E}">
        <p14:creationId xmlns:p14="http://schemas.microsoft.com/office/powerpoint/2010/main" val="2667436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Hypotheses have an underlying rationale:</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9</a:t>
            </a:fld>
            <a:endParaRPr lang="en-US"/>
          </a:p>
        </p:txBody>
      </p:sp>
    </p:spTree>
    <p:extLst>
      <p:ext uri="{BB962C8B-B14F-4D97-AF65-F5344CB8AC3E}">
        <p14:creationId xmlns:p14="http://schemas.microsoft.com/office/powerpoint/2010/main" val="249025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3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FC016A9-6CCF-B44C-B397-F1544811ABA9}" type="slidenum">
              <a:rPr lang="en-US" sz="1200"/>
              <a:pPr/>
              <a:t>10</a:t>
            </a:fld>
            <a:endParaRPr lang="en-US" sz="1200"/>
          </a:p>
        </p:txBody>
      </p:sp>
      <p:sp>
        <p:nvSpPr>
          <p:cNvPr id="41986" name="Rectangle 1026"/>
          <p:cNvSpPr>
            <a:spLocks noGrp="1" noRot="1" noChangeAspect="1" noChangeArrowheads="1" noTextEdit="1"/>
          </p:cNvSpPr>
          <p:nvPr>
            <p:ph type="sldImg"/>
          </p:nvPr>
        </p:nvSpPr>
        <p:spPr>
          <a:xfrm>
            <a:off x="2074863" y="152400"/>
            <a:ext cx="2708275" cy="1524000"/>
          </a:xfrm>
          <a:ln/>
        </p:spPr>
      </p:sp>
      <p:sp>
        <p:nvSpPr>
          <p:cNvPr id="41987"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91039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03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EFD3D0-C5DC-2749-BD8A-EB4651AAC80C}" type="slidenum">
              <a:rPr lang="en-US" sz="1200"/>
              <a:pPr/>
              <a:t>11</a:t>
            </a:fld>
            <a:endParaRPr lang="en-US" sz="1200"/>
          </a:p>
        </p:txBody>
      </p:sp>
      <p:sp>
        <p:nvSpPr>
          <p:cNvPr id="44034" name="Rectangle 2"/>
          <p:cNvSpPr>
            <a:spLocks noGrp="1" noRot="1" noChangeAspect="1" noChangeArrowheads="1" noTextEdit="1"/>
          </p:cNvSpPr>
          <p:nvPr>
            <p:ph type="sldImg"/>
          </p:nvPr>
        </p:nvSpPr>
        <p:spPr>
          <a:xfrm>
            <a:off x="1803400" y="228600"/>
            <a:ext cx="3251200" cy="1828800"/>
          </a:xfrm>
          <a:ln/>
        </p:spPr>
      </p:sp>
      <p:sp>
        <p:nvSpPr>
          <p:cNvPr id="44035" name="Rectangle 3"/>
          <p:cNvSpPr>
            <a:spLocks noGrp="1" noChangeArrowheads="1"/>
          </p:cNvSpPr>
          <p:nvPr>
            <p:ph type="body" idx="1"/>
          </p:nvPr>
        </p:nvSpPr>
        <p:spPr>
          <a:xfrm>
            <a:off x="457200" y="2362200"/>
            <a:ext cx="5867400" cy="6400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just" eaLnBrk="1" hangingPunct="1"/>
            <a:r>
              <a:rPr lang="en-US" u="sng" dirty="0">
                <a:latin typeface="Helvetica" charset="0"/>
                <a:ea typeface="ＭＳ Ｐゴシック" charset="0"/>
                <a:cs typeface="ＭＳ Ｐゴシック" charset="0"/>
              </a:rPr>
              <a:t>What is a theory &amp; what's it supposed to do?</a:t>
            </a:r>
          </a:p>
          <a:p>
            <a:pPr algn="just" eaLnBrk="1" hangingPunct="1"/>
            <a:r>
              <a:rPr lang="en-US" u="sng" dirty="0">
                <a:latin typeface="Helvetica" charset="0"/>
                <a:ea typeface="ＭＳ Ｐゴシック" charset="0"/>
                <a:cs typeface="ＭＳ Ｐゴシック" charset="0"/>
              </a:rPr>
              <a:t>WHAT MAKES A GOOD THEORY????</a:t>
            </a:r>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1.  Guide research</a:t>
            </a:r>
          </a:p>
          <a:p>
            <a:pPr lvl="2" algn="just" eaLnBrk="1" hangingPunct="1"/>
            <a:r>
              <a:rPr lang="en-US" sz="1600" dirty="0">
                <a:latin typeface="Helvetica" charset="0"/>
                <a:ea typeface="ＭＳ Ｐゴシック" charset="0"/>
              </a:rPr>
              <a:t>tells you what facts to look at &amp; what to ignore</a:t>
            </a:r>
          </a:p>
          <a:p>
            <a:pPr lvl="2" algn="just" eaLnBrk="1" hangingPunct="1"/>
            <a:r>
              <a:rPr lang="en-US" sz="1600" dirty="0">
                <a:latin typeface="Helvetica" charset="0"/>
                <a:ea typeface="ＭＳ Ｐゴシック" charset="0"/>
              </a:rPr>
              <a:t>how to gather evidence           questions/answers</a:t>
            </a:r>
          </a:p>
          <a:p>
            <a:pPr algn="just" eaLnBrk="1" hangingPunct="1"/>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2.  Explain relevant facts</a:t>
            </a:r>
          </a:p>
          <a:p>
            <a:pPr lvl="2" algn="just" eaLnBrk="1" hangingPunct="1"/>
            <a:r>
              <a:rPr lang="en-US" sz="1600" dirty="0">
                <a:latin typeface="Helvetica" charset="0"/>
                <a:ea typeface="ＭＳ Ｐゴシック" charset="0"/>
              </a:rPr>
              <a:t>not just for one observation but across similar cases </a:t>
            </a:r>
          </a:p>
          <a:p>
            <a:pPr algn="just" eaLnBrk="1" hangingPunct="1"/>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3.  Be testable with experiments</a:t>
            </a:r>
          </a:p>
          <a:p>
            <a:pPr lvl="2" algn="just" eaLnBrk="1" hangingPunct="1"/>
            <a:r>
              <a:rPr lang="en-US" sz="1600" dirty="0">
                <a:latin typeface="Helvetica" charset="0"/>
                <a:ea typeface="ＭＳ Ｐゴシック" charset="0"/>
              </a:rPr>
              <a:t>some way to prove your theory wrong in principle</a:t>
            </a:r>
          </a:p>
          <a:p>
            <a:r>
              <a:rPr lang="en-GB" dirty="0"/>
              <a:t>Falsification</a:t>
            </a:r>
          </a:p>
          <a:p>
            <a:pPr lvl="1"/>
            <a:r>
              <a:rPr lang="en-GB" dirty="0"/>
              <a:t>The act of disproving a theory or hypothesis.</a:t>
            </a:r>
            <a:endParaRPr lang="en-US" sz="1600" dirty="0">
              <a:latin typeface="Helvetica" charset="0"/>
              <a:ea typeface="ＭＳ Ｐゴシック" charset="0"/>
            </a:endParaRPr>
          </a:p>
          <a:p>
            <a:pPr algn="just" eaLnBrk="1" hangingPunct="1"/>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4.  Predict what's going to happen next</a:t>
            </a:r>
          </a:p>
          <a:p>
            <a:pPr lvl="2" algn="just" eaLnBrk="1" hangingPunct="1"/>
            <a:r>
              <a:rPr lang="en-US" sz="1600" dirty="0">
                <a:latin typeface="Helvetica" charset="0"/>
                <a:ea typeface="ＭＳ Ｐゴシック" charset="0"/>
              </a:rPr>
              <a:t>explain ahead of time</a:t>
            </a:r>
          </a:p>
          <a:p>
            <a:pPr algn="just" eaLnBrk="1" hangingPunct="1"/>
            <a:endParaRPr lang="en-US" dirty="0">
              <a:latin typeface="Helvetica" charset="0"/>
              <a:ea typeface="ＭＳ Ｐゴシック" charset="0"/>
              <a:cs typeface="ＭＳ Ｐゴシック" charset="0"/>
            </a:endParaRPr>
          </a:p>
          <a:p>
            <a:pPr algn="just" eaLnBrk="1" hangingPunct="1"/>
            <a:r>
              <a:rPr lang="en-US" b="1" dirty="0">
                <a:latin typeface="Helvetica" charset="0"/>
                <a:ea typeface="ＭＳ Ｐゴシック" charset="0"/>
                <a:cs typeface="ＭＳ Ｐゴシック" charset="0"/>
              </a:rPr>
              <a:t>5.  Be useful for real life</a:t>
            </a:r>
          </a:p>
          <a:p>
            <a:pPr lvl="2" algn="just" eaLnBrk="1" hangingPunct="1"/>
            <a:r>
              <a:rPr lang="en-US" sz="1600" dirty="0">
                <a:latin typeface="Helvetica" charset="0"/>
                <a:ea typeface="ＭＳ Ｐゴシック" charset="0"/>
              </a:rPr>
              <a:t>tell parents, teachers, doctors, govt ways to behave w/children*****</a:t>
            </a:r>
            <a:endParaRPr lang="en-US" sz="1600" dirty="0">
              <a:latin typeface="Times" charset="0"/>
              <a:ea typeface="ＭＳ Ｐゴシック" charset="0"/>
            </a:endParaRPr>
          </a:p>
        </p:txBody>
      </p:sp>
    </p:spTree>
    <p:extLst>
      <p:ext uri="{BB962C8B-B14F-4D97-AF65-F5344CB8AC3E}">
        <p14:creationId xmlns:p14="http://schemas.microsoft.com/office/powerpoint/2010/main" val="11343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1/25/24</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1/25/24</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6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6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Introduction to Statistics and Choosing the Right Test</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GB" dirty="0"/>
              <a:t>Generating and Testing Theories</a:t>
            </a:r>
            <a:endParaRPr lang="en-US" dirty="0">
              <a:latin typeface="Arial" charset="0"/>
              <a:ea typeface="ＭＳ Ｐゴシック" charset="0"/>
              <a:cs typeface="ＭＳ Ｐゴシック" charset="0"/>
            </a:endParaRPr>
          </a:p>
        </p:txBody>
      </p:sp>
      <p:sp>
        <p:nvSpPr>
          <p:cNvPr id="40962" name="Rectangle 3"/>
          <p:cNvSpPr>
            <a:spLocks noGrp="1" noChangeArrowheads="1"/>
          </p:cNvSpPr>
          <p:nvPr>
            <p:ph type="body" idx="1"/>
          </p:nvPr>
        </p:nvSpPr>
        <p:spPr/>
        <p:txBody>
          <a:bodyPr>
            <a:normAutofit lnSpcReduction="10000"/>
          </a:bodyPr>
          <a:lstStyle/>
          <a:p>
            <a:pPr eaLnBrk="1" hangingPunct="1">
              <a:buFontTx/>
              <a:buNone/>
            </a:pPr>
            <a:endParaRPr lang="en-US" dirty="0">
              <a:latin typeface="Arial" charset="0"/>
              <a:ea typeface="ＭＳ Ｐゴシック" charset="0"/>
              <a:cs typeface="ＭＳ Ｐゴシック" charset="0"/>
            </a:endParaRPr>
          </a:p>
          <a:p>
            <a:pPr eaLnBrk="1" hangingPunct="1">
              <a:buFontTx/>
              <a:buNone/>
            </a:pPr>
            <a:r>
              <a:rPr lang="en-US" dirty="0">
                <a:latin typeface="Arial" charset="0"/>
                <a:ea typeface="ＭＳ Ｐゴシック" charset="0"/>
                <a:cs typeface="ＭＳ Ｐゴシック" charset="0"/>
              </a:rPr>
              <a:t>			</a:t>
            </a:r>
          </a:p>
          <a:p>
            <a:pPr eaLnBrk="1" hangingPunct="1">
              <a:buFontTx/>
              <a:buNone/>
            </a:pPr>
            <a:r>
              <a:rPr lang="en-US" dirty="0">
                <a:latin typeface="Arial" charset="0"/>
                <a:ea typeface="ＭＳ Ｐゴシック" charset="0"/>
                <a:cs typeface="ＭＳ Ｐゴシック" charset="0"/>
              </a:rPr>
              <a:t>				</a:t>
            </a:r>
          </a:p>
          <a:p>
            <a:pPr algn="ctr" eaLnBrk="1" hangingPunct="1">
              <a:buFontTx/>
              <a:buNone/>
            </a:pPr>
            <a:r>
              <a:rPr lang="en-US" dirty="0">
                <a:latin typeface="Arial" charset="0"/>
                <a:ea typeface="ＭＳ Ｐゴシック" charset="0"/>
                <a:cs typeface="ＭＳ Ｐゴシック" charset="0"/>
              </a:rPr>
              <a:t>Theories         Observation   </a:t>
            </a:r>
          </a:p>
          <a:p>
            <a:pPr eaLnBrk="1" hangingPunct="1">
              <a:buFontTx/>
              <a:buNone/>
            </a:pPr>
            <a:endParaRPr lang="en-US" dirty="0">
              <a:solidFill>
                <a:schemeClr val="bg2"/>
              </a:solidFill>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marL="0" indent="0" eaLnBrk="1" hangingPunct="1">
              <a:buNone/>
            </a:pPr>
            <a:endParaRPr lang="en-US" dirty="0">
              <a:latin typeface="Arial" charset="0"/>
              <a:ea typeface="ＭＳ Ｐゴシック" charset="0"/>
              <a:cs typeface="ＭＳ Ｐゴシック" charset="0"/>
            </a:endParaRPr>
          </a:p>
          <a:p>
            <a:pPr marL="0" indent="0" eaLnBrk="1" hangingPunct="1">
              <a:buNone/>
            </a:pPr>
            <a:endParaRPr lang="en-US" dirty="0">
              <a:latin typeface="Arial" charset="0"/>
              <a:ea typeface="ＭＳ Ｐゴシック" charset="0"/>
              <a:cs typeface="ＭＳ Ｐゴシック" charset="0"/>
            </a:endParaRPr>
          </a:p>
          <a:p>
            <a:pPr marL="0" indent="0" algn="ctr" eaLnBrk="1" hangingPunct="1">
              <a:buNone/>
            </a:pPr>
            <a:r>
              <a:rPr lang="en-US" sz="3200" dirty="0">
                <a:latin typeface="Arial" charset="0"/>
                <a:ea typeface="ＭＳ Ｐゴシック" charset="0"/>
                <a:cs typeface="ＭＳ Ｐゴシック" charset="0"/>
              </a:rPr>
              <a:t>Observations are never theory-free</a:t>
            </a:r>
            <a:endParaRPr lang="en-US" sz="3200" dirty="0">
              <a:solidFill>
                <a:schemeClr val="bg2"/>
              </a:solidFill>
              <a:latin typeface="Arial" charset="0"/>
              <a:ea typeface="ＭＳ Ｐゴシック" charset="0"/>
              <a:cs typeface="ＭＳ Ｐゴシック" charset="0"/>
            </a:endParaRPr>
          </a:p>
        </p:txBody>
      </p:sp>
      <p:sp>
        <p:nvSpPr>
          <p:cNvPr id="6" name="AutoShape 4"/>
          <p:cNvSpPr>
            <a:spLocks noChangeArrowheads="1"/>
          </p:cNvSpPr>
          <p:nvPr/>
        </p:nvSpPr>
        <p:spPr bwMode="auto">
          <a:xfrm>
            <a:off x="4890867" y="2472929"/>
            <a:ext cx="2209800" cy="381000"/>
          </a:xfrm>
          <a:prstGeom prst="curvedDownArrow">
            <a:avLst>
              <a:gd name="adj1" fmla="val 116000"/>
              <a:gd name="adj2" fmla="val 232000"/>
              <a:gd name="adj3" fmla="val 33333"/>
            </a:avLst>
          </a:prstGeom>
          <a:solidFill>
            <a:srgbClr val="C00000"/>
          </a:solidFill>
          <a:ln w="9525">
            <a:solidFill>
              <a:schemeClr val="tx1"/>
            </a:solidFill>
            <a:miter lim="800000"/>
            <a:headEnd/>
            <a:tailEnd/>
          </a:ln>
        </p:spPr>
        <p:txBody>
          <a:bodyPr wrap="none" anchor="ctr"/>
          <a:lstStyle/>
          <a:p>
            <a:endParaRPr lang="en-US" dirty="0"/>
          </a:p>
        </p:txBody>
      </p:sp>
      <p:sp>
        <p:nvSpPr>
          <p:cNvPr id="7" name="AutoShape 5"/>
          <p:cNvSpPr>
            <a:spLocks noChangeArrowheads="1"/>
          </p:cNvSpPr>
          <p:nvPr/>
        </p:nvSpPr>
        <p:spPr bwMode="auto">
          <a:xfrm flipH="1" flipV="1">
            <a:off x="4738467" y="3850481"/>
            <a:ext cx="2209800" cy="381000"/>
          </a:xfrm>
          <a:prstGeom prst="curvedDownArrow">
            <a:avLst>
              <a:gd name="adj1" fmla="val 116000"/>
              <a:gd name="adj2" fmla="val 232000"/>
              <a:gd name="adj3" fmla="val 33333"/>
            </a:avLst>
          </a:prstGeom>
          <a:solidFill>
            <a:srgbClr val="C00000"/>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60937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Good Theories</a:t>
            </a:r>
          </a:p>
        </p:txBody>
      </p:sp>
      <p:sp>
        <p:nvSpPr>
          <p:cNvPr id="43010" name="Rectangle 3"/>
          <p:cNvSpPr>
            <a:spLocks noGrp="1" noChangeArrowheads="1"/>
          </p:cNvSpPr>
          <p:nvPr>
            <p:ph type="body" idx="1"/>
          </p:nvPr>
        </p:nvSpPr>
        <p:spPr>
          <a:xfrm>
            <a:off x="838200" y="1460500"/>
            <a:ext cx="10515600" cy="5032375"/>
          </a:xfrm>
        </p:spPr>
        <p:txBody>
          <a:bodyPr>
            <a:normAutofit lnSpcReduction="10000"/>
          </a:bodyPr>
          <a:lstStyle/>
          <a:p>
            <a:pPr eaLnBrk="1" hangingPunct="1"/>
            <a:r>
              <a:rPr lang="en-US" sz="3200" dirty="0">
                <a:latin typeface="Arial" charset="0"/>
                <a:ea typeface="ＭＳ Ｐゴシック" charset="0"/>
                <a:cs typeface="ＭＳ Ｐゴシック" charset="0"/>
              </a:rPr>
              <a:t>Guide research</a:t>
            </a:r>
          </a:p>
          <a:p>
            <a:pPr eaLnBrk="1" hangingPunct="1"/>
            <a:endParaRPr lang="en-US" sz="3200" dirty="0">
              <a:latin typeface="Arial" charset="0"/>
              <a:ea typeface="ＭＳ Ｐゴシック" charset="0"/>
              <a:cs typeface="ＭＳ Ｐゴシック" charset="0"/>
            </a:endParaRPr>
          </a:p>
          <a:p>
            <a:pPr eaLnBrk="1" hangingPunct="1"/>
            <a:r>
              <a:rPr lang="en-US" sz="3200" dirty="0">
                <a:latin typeface="Arial" charset="0"/>
                <a:ea typeface="ＭＳ Ｐゴシック" charset="0"/>
                <a:cs typeface="ＭＳ Ｐゴシック" charset="0"/>
              </a:rPr>
              <a:t>Explain facts</a:t>
            </a:r>
          </a:p>
          <a:p>
            <a:pPr eaLnBrk="1" hangingPunct="1"/>
            <a:endParaRPr lang="en-US" sz="3200" dirty="0">
              <a:latin typeface="Arial" charset="0"/>
              <a:ea typeface="ＭＳ Ｐゴシック" charset="0"/>
              <a:cs typeface="ＭＳ Ｐゴシック" charset="0"/>
            </a:endParaRPr>
          </a:p>
          <a:p>
            <a:pPr eaLnBrk="1" hangingPunct="1"/>
            <a:r>
              <a:rPr lang="en-US" sz="3200" dirty="0">
                <a:latin typeface="Arial" charset="0"/>
                <a:ea typeface="ＭＳ Ｐゴシック" charset="0"/>
                <a:cs typeface="ＭＳ Ｐゴシック" charset="0"/>
              </a:rPr>
              <a:t>Are testable</a:t>
            </a:r>
          </a:p>
          <a:p>
            <a:pPr eaLnBrk="1" hangingPunct="1"/>
            <a:endParaRPr lang="en-US" sz="3200" dirty="0">
              <a:latin typeface="Arial" charset="0"/>
              <a:ea typeface="ＭＳ Ｐゴシック" charset="0"/>
              <a:cs typeface="ＭＳ Ｐゴシック" charset="0"/>
            </a:endParaRPr>
          </a:p>
          <a:p>
            <a:pPr eaLnBrk="1" hangingPunct="1"/>
            <a:r>
              <a:rPr lang="en-US" sz="3200" dirty="0">
                <a:latin typeface="Arial" charset="0"/>
                <a:ea typeface="ＭＳ Ｐゴシック" charset="0"/>
                <a:cs typeface="ＭＳ Ｐゴシック" charset="0"/>
              </a:rPr>
              <a:t>Predict</a:t>
            </a:r>
          </a:p>
          <a:p>
            <a:pPr eaLnBrk="1" hangingPunct="1"/>
            <a:endParaRPr lang="en-US" sz="3200" dirty="0">
              <a:latin typeface="Arial" charset="0"/>
              <a:ea typeface="ＭＳ Ｐゴシック" charset="0"/>
              <a:cs typeface="ＭＳ Ｐゴシック" charset="0"/>
            </a:endParaRPr>
          </a:p>
          <a:p>
            <a:pPr eaLnBrk="1" hangingPunct="1"/>
            <a:r>
              <a:rPr lang="en-US" sz="3200" dirty="0">
                <a:latin typeface="Arial" charset="0"/>
                <a:ea typeface="ＭＳ Ｐゴシック" charset="0"/>
                <a:cs typeface="ＭＳ Ｐゴシック" charset="0"/>
              </a:rPr>
              <a:t>Are useful</a:t>
            </a:r>
          </a:p>
        </p:txBody>
      </p:sp>
    </p:spTree>
    <p:extLst>
      <p:ext uri="{BB962C8B-B14F-4D97-AF65-F5344CB8AC3E}">
        <p14:creationId xmlns:p14="http://schemas.microsoft.com/office/powerpoint/2010/main" val="85091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0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0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Research Process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67881" y="1690688"/>
            <a:ext cx="5256238" cy="4786346"/>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10D2FD9D-AB0B-B144-B7C3-D627CA0993BA}"/>
              </a:ext>
            </a:extLst>
          </p:cNvPr>
          <p:cNvSpPr/>
          <p:nvPr/>
        </p:nvSpPr>
        <p:spPr>
          <a:xfrm>
            <a:off x="3467881" y="4420586"/>
            <a:ext cx="5256238" cy="20398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056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Data Analysis</a:t>
            </a:r>
          </a:p>
        </p:txBody>
      </p:sp>
      <p:sp>
        <p:nvSpPr>
          <p:cNvPr id="3" name="Content Placeholder 2"/>
          <p:cNvSpPr>
            <a:spLocks noGrp="1"/>
          </p:cNvSpPr>
          <p:nvPr>
            <p:ph idx="1"/>
          </p:nvPr>
        </p:nvSpPr>
        <p:spPr>
          <a:xfrm>
            <a:off x="838200" y="1670879"/>
            <a:ext cx="10515600" cy="4351338"/>
          </a:xfrm>
        </p:spPr>
        <p:txBody>
          <a:bodyPr>
            <a:noAutofit/>
          </a:bodyPr>
          <a:lstStyle/>
          <a:p>
            <a:r>
              <a:rPr lang="en-GB" sz="3200" dirty="0"/>
              <a:t>Quantitative Methods</a:t>
            </a:r>
          </a:p>
          <a:p>
            <a:pPr lvl="1"/>
            <a:r>
              <a:rPr lang="en-GB" sz="3200" dirty="0"/>
              <a:t>Testing theories using numbers</a:t>
            </a:r>
          </a:p>
          <a:p>
            <a:endParaRPr lang="en-GB" sz="3200" dirty="0"/>
          </a:p>
          <a:p>
            <a:r>
              <a:rPr lang="en-GB" sz="3200" dirty="0"/>
              <a:t>Qualitative Methods</a:t>
            </a:r>
          </a:p>
          <a:p>
            <a:pPr lvl="1"/>
            <a:r>
              <a:rPr lang="en-GB" sz="3200" dirty="0"/>
              <a:t>Testing theories using language</a:t>
            </a:r>
          </a:p>
          <a:p>
            <a:pPr lvl="2"/>
            <a:r>
              <a:rPr lang="en-GB" sz="3200" dirty="0"/>
              <a:t>Magazine articles/Interviews</a:t>
            </a:r>
          </a:p>
          <a:p>
            <a:pPr lvl="2"/>
            <a:r>
              <a:rPr lang="en-GB" sz="3200" dirty="0"/>
              <a:t>Conversations</a:t>
            </a:r>
          </a:p>
          <a:p>
            <a:pPr lvl="2"/>
            <a:r>
              <a:rPr lang="en-GB" sz="3200" dirty="0"/>
              <a:t>Newspapers</a:t>
            </a:r>
          </a:p>
          <a:p>
            <a:pPr lvl="2"/>
            <a:r>
              <a:rPr lang="en-GB" sz="3200" dirty="0"/>
              <a:t>Media broadcasts</a:t>
            </a:r>
          </a:p>
        </p:txBody>
      </p:sp>
    </p:spTree>
    <p:extLst>
      <p:ext uri="{BB962C8B-B14F-4D97-AF65-F5344CB8AC3E}">
        <p14:creationId xmlns:p14="http://schemas.microsoft.com/office/powerpoint/2010/main" val="5006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5033E-B092-D849-98EE-F1C6C2B72EB9}"/>
              </a:ext>
            </a:extLst>
          </p:cNvPr>
          <p:cNvPicPr>
            <a:picLocks noChangeAspect="1"/>
          </p:cNvPicPr>
          <p:nvPr/>
        </p:nvPicPr>
        <p:blipFill>
          <a:blip r:embed="rId3"/>
          <a:stretch>
            <a:fillRect/>
          </a:stretch>
        </p:blipFill>
        <p:spPr>
          <a:xfrm>
            <a:off x="7485475" y="1825625"/>
            <a:ext cx="2368403" cy="1780892"/>
          </a:xfrm>
          <a:prstGeom prst="rect">
            <a:avLst/>
          </a:prstGeom>
        </p:spPr>
      </p:pic>
      <p:sp>
        <p:nvSpPr>
          <p:cNvPr id="2" name="Title 1"/>
          <p:cNvSpPr>
            <a:spLocks noGrp="1"/>
          </p:cNvSpPr>
          <p:nvPr>
            <p:ph type="title"/>
          </p:nvPr>
        </p:nvSpPr>
        <p:spPr/>
        <p:txBody>
          <a:bodyPr>
            <a:normAutofit/>
          </a:bodyPr>
          <a:lstStyle/>
          <a:p>
            <a:r>
              <a:rPr lang="en-GB" dirty="0"/>
              <a:t>Identifying Your Variables</a:t>
            </a:r>
          </a:p>
        </p:txBody>
      </p:sp>
      <p:sp>
        <p:nvSpPr>
          <p:cNvPr id="3" name="Content Placeholder 2"/>
          <p:cNvSpPr>
            <a:spLocks noGrp="1"/>
          </p:cNvSpPr>
          <p:nvPr>
            <p:ph idx="1"/>
          </p:nvPr>
        </p:nvSpPr>
        <p:spPr/>
        <p:txBody>
          <a:bodyPr>
            <a:normAutofit lnSpcReduction="10000"/>
          </a:bodyPr>
          <a:lstStyle/>
          <a:p>
            <a:r>
              <a:rPr lang="en-GB" sz="3200" dirty="0"/>
              <a:t>Independent Variable</a:t>
            </a:r>
          </a:p>
          <a:p>
            <a:pPr lvl="1"/>
            <a:r>
              <a:rPr lang="en-GB" sz="3200" dirty="0"/>
              <a:t>The proposed cause</a:t>
            </a:r>
          </a:p>
          <a:p>
            <a:pPr lvl="1"/>
            <a:r>
              <a:rPr lang="en-GB" sz="3200" dirty="0"/>
              <a:t>A predictor variable</a:t>
            </a:r>
          </a:p>
          <a:p>
            <a:pPr lvl="1"/>
            <a:r>
              <a:rPr lang="en-GB" sz="3200" dirty="0"/>
              <a:t>A manipulated variable (in experiments)</a:t>
            </a:r>
          </a:p>
          <a:p>
            <a:pPr lvl="1"/>
            <a:endParaRPr lang="en-GB" sz="3200" dirty="0"/>
          </a:p>
          <a:p>
            <a:r>
              <a:rPr lang="en-GB" sz="3200" dirty="0"/>
              <a:t>Dependent Variable</a:t>
            </a:r>
          </a:p>
          <a:p>
            <a:pPr lvl="1"/>
            <a:r>
              <a:rPr lang="en-GB" sz="3200" dirty="0"/>
              <a:t>The proposed effect</a:t>
            </a:r>
          </a:p>
          <a:p>
            <a:pPr lvl="1"/>
            <a:r>
              <a:rPr lang="en-GB" sz="3200" dirty="0"/>
              <a:t>An outcome variable</a:t>
            </a:r>
          </a:p>
          <a:p>
            <a:pPr lvl="1"/>
            <a:r>
              <a:rPr lang="en-GB" sz="3200" dirty="0"/>
              <a:t>Measured not manipulated (in experiments)</a:t>
            </a:r>
          </a:p>
          <a:p>
            <a:pPr lvl="1"/>
            <a:endParaRPr lang="en-GB" dirty="0"/>
          </a:p>
          <a:p>
            <a:pPr lvl="1"/>
            <a:endParaRPr lang="en-GB" dirty="0"/>
          </a:p>
        </p:txBody>
      </p:sp>
      <p:pic>
        <p:nvPicPr>
          <p:cNvPr id="6" name="Picture 5">
            <a:extLst>
              <a:ext uri="{FF2B5EF4-FFF2-40B4-BE49-F238E27FC236}">
                <a16:creationId xmlns:a16="http://schemas.microsoft.com/office/drawing/2014/main" id="{3F3E95A9-6615-1547-9DA2-15D20BB6ACD0}"/>
              </a:ext>
            </a:extLst>
          </p:cNvPr>
          <p:cNvPicPr>
            <a:picLocks noChangeAspect="1"/>
          </p:cNvPicPr>
          <p:nvPr/>
        </p:nvPicPr>
        <p:blipFill>
          <a:blip r:embed="rId4"/>
          <a:stretch>
            <a:fillRect/>
          </a:stretch>
        </p:blipFill>
        <p:spPr>
          <a:xfrm>
            <a:off x="8669677" y="4301190"/>
            <a:ext cx="1714500" cy="1181100"/>
          </a:xfrm>
          <a:prstGeom prst="rect">
            <a:avLst/>
          </a:prstGeom>
        </p:spPr>
      </p:pic>
    </p:spTree>
    <p:extLst>
      <p:ext uri="{BB962C8B-B14F-4D97-AF65-F5344CB8AC3E}">
        <p14:creationId xmlns:p14="http://schemas.microsoft.com/office/powerpoint/2010/main" val="210108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Kinds of Variables</a:t>
            </a:r>
          </a:p>
        </p:txBody>
      </p:sp>
      <p:sp>
        <p:nvSpPr>
          <p:cNvPr id="3" name="Content Placeholder 2"/>
          <p:cNvSpPr>
            <a:spLocks noGrp="1"/>
          </p:cNvSpPr>
          <p:nvPr>
            <p:ph idx="1"/>
          </p:nvPr>
        </p:nvSpPr>
        <p:spPr/>
        <p:txBody>
          <a:bodyPr>
            <a:noAutofit/>
          </a:bodyPr>
          <a:lstStyle/>
          <a:p>
            <a:r>
              <a:rPr lang="en-GB" sz="3200" dirty="0"/>
              <a:t>Categorical (entities are divided into distinct categories):</a:t>
            </a:r>
          </a:p>
          <a:p>
            <a:pPr lvl="1"/>
            <a:endParaRPr lang="en-GB" sz="3200" dirty="0"/>
          </a:p>
          <a:p>
            <a:pPr lvl="1"/>
            <a:r>
              <a:rPr lang="en-GB" sz="3200" dirty="0"/>
              <a:t>Binary variable: There are only two categories </a:t>
            </a:r>
            <a:r>
              <a:rPr lang="en-GB" sz="2000" dirty="0"/>
              <a:t>e.g. dead or alive</a:t>
            </a:r>
          </a:p>
          <a:p>
            <a:pPr lvl="1"/>
            <a:r>
              <a:rPr lang="en-GB" sz="3200" dirty="0"/>
              <a:t>Nominal variable: There are more than two categories </a:t>
            </a:r>
            <a:r>
              <a:rPr lang="en-GB" sz="2000" dirty="0"/>
              <a:t>e.g. whether someone is an omnivore, vegetarian, vegan, or fruitarian</a:t>
            </a:r>
          </a:p>
          <a:p>
            <a:pPr lvl="1"/>
            <a:r>
              <a:rPr lang="en-GB" sz="3200" dirty="0"/>
              <a:t>Ordinal variable: The same as a nominal variable but the categories have a logical order </a:t>
            </a:r>
            <a:r>
              <a:rPr lang="en-GB" sz="2000" dirty="0"/>
              <a:t>e.g. whether people got a fail, a pass, a merit or a distinction in their exam</a:t>
            </a:r>
          </a:p>
        </p:txBody>
      </p:sp>
    </p:spTree>
    <p:extLst>
      <p:ext uri="{BB962C8B-B14F-4D97-AF65-F5344CB8AC3E}">
        <p14:creationId xmlns:p14="http://schemas.microsoft.com/office/powerpoint/2010/main" val="186565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Kinds of Variables</a:t>
            </a:r>
          </a:p>
        </p:txBody>
      </p:sp>
      <p:sp>
        <p:nvSpPr>
          <p:cNvPr id="3" name="Content Placeholder 2"/>
          <p:cNvSpPr>
            <a:spLocks noGrp="1"/>
          </p:cNvSpPr>
          <p:nvPr>
            <p:ph idx="1"/>
          </p:nvPr>
        </p:nvSpPr>
        <p:spPr/>
        <p:txBody>
          <a:bodyPr>
            <a:noAutofit/>
          </a:bodyPr>
          <a:lstStyle/>
          <a:p>
            <a:r>
              <a:rPr lang="en-GB" sz="3200" dirty="0"/>
              <a:t>Continuous (entities get a distinct score):</a:t>
            </a:r>
          </a:p>
          <a:p>
            <a:endParaRPr lang="en-GB" sz="3200" dirty="0"/>
          </a:p>
          <a:p>
            <a:pPr lvl="1"/>
            <a:r>
              <a:rPr lang="en-GB" sz="3200" dirty="0"/>
              <a:t>Interval variable: Equal intervals on the variable represent equal differences in the property being measured </a:t>
            </a:r>
            <a:r>
              <a:rPr lang="en-GB" sz="2000" dirty="0"/>
              <a:t>e.g. the difference between 6 and 8 is equivalent to the difference between 13 and 15.</a:t>
            </a:r>
          </a:p>
          <a:p>
            <a:pPr lvl="1"/>
            <a:r>
              <a:rPr lang="en-GB" sz="3200" dirty="0"/>
              <a:t>Ratio variable: The same as an interval variable, but the ratios of scores on the scale must also make sense </a:t>
            </a:r>
            <a:r>
              <a:rPr lang="en-GB" sz="2000" dirty="0"/>
              <a:t>e.g. a score of 16 on an anxiety scale means that the person is, in reality, twice as anxious as someone scoring 8.</a:t>
            </a:r>
          </a:p>
        </p:txBody>
      </p:sp>
    </p:spTree>
    <p:extLst>
      <p:ext uri="{BB962C8B-B14F-4D97-AF65-F5344CB8AC3E}">
        <p14:creationId xmlns:p14="http://schemas.microsoft.com/office/powerpoint/2010/main" val="368138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Measurement Error</a:t>
            </a:r>
          </a:p>
        </p:txBody>
      </p:sp>
      <p:sp>
        <p:nvSpPr>
          <p:cNvPr id="3" name="Content Placeholder 2"/>
          <p:cNvSpPr>
            <a:spLocks noGrp="1"/>
          </p:cNvSpPr>
          <p:nvPr>
            <p:ph idx="1"/>
          </p:nvPr>
        </p:nvSpPr>
        <p:spPr/>
        <p:txBody>
          <a:bodyPr>
            <a:noAutofit/>
          </a:bodyPr>
          <a:lstStyle/>
          <a:p>
            <a:r>
              <a:rPr lang="en-GB" sz="3200" dirty="0"/>
              <a:t>Measurement error</a:t>
            </a:r>
          </a:p>
          <a:p>
            <a:pPr lvl="1"/>
            <a:r>
              <a:rPr lang="en-GB" sz="2800" dirty="0"/>
              <a:t>The discrepancy between the actual value we’re trying to measure, and the number we use to represent that value</a:t>
            </a:r>
          </a:p>
          <a:p>
            <a:pPr lvl="1"/>
            <a:endParaRPr lang="en-GB" sz="2800" dirty="0"/>
          </a:p>
          <a:p>
            <a:r>
              <a:rPr lang="en-GB" sz="3200" dirty="0"/>
              <a:t>Example:</a:t>
            </a:r>
          </a:p>
          <a:p>
            <a:pPr lvl="1"/>
            <a:r>
              <a:rPr lang="en-GB" sz="2800" dirty="0"/>
              <a:t>You (in reality) weigh 170 lbs.</a:t>
            </a:r>
          </a:p>
          <a:p>
            <a:pPr lvl="1"/>
            <a:r>
              <a:rPr lang="en-GB" sz="2800" dirty="0"/>
              <a:t>You stand on your bathroom scale and it says 172 lbs</a:t>
            </a:r>
          </a:p>
          <a:p>
            <a:pPr lvl="1"/>
            <a:r>
              <a:rPr lang="en-GB" sz="2800" dirty="0"/>
              <a:t>The measurement error is 2 lbs (right? How do we know it’s error?)</a:t>
            </a:r>
          </a:p>
        </p:txBody>
      </p:sp>
    </p:spTree>
    <p:extLst>
      <p:ext uri="{BB962C8B-B14F-4D97-AF65-F5344CB8AC3E}">
        <p14:creationId xmlns:p14="http://schemas.microsoft.com/office/powerpoint/2010/main" val="273205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Validity</a:t>
            </a:r>
          </a:p>
        </p:txBody>
      </p:sp>
      <p:sp>
        <p:nvSpPr>
          <p:cNvPr id="3" name="Content Placeholder 2"/>
          <p:cNvSpPr>
            <a:spLocks noGrp="1"/>
          </p:cNvSpPr>
          <p:nvPr>
            <p:ph idx="1"/>
          </p:nvPr>
        </p:nvSpPr>
        <p:spPr>
          <a:xfrm>
            <a:off x="838200" y="1445797"/>
            <a:ext cx="10515600" cy="4351338"/>
          </a:xfrm>
        </p:spPr>
        <p:txBody>
          <a:bodyPr>
            <a:noAutofit/>
          </a:bodyPr>
          <a:lstStyle/>
          <a:p>
            <a:r>
              <a:rPr lang="en-GB" sz="3200" dirty="0"/>
              <a:t>Whether an instrument measures what it set out to measure.</a:t>
            </a:r>
          </a:p>
          <a:p>
            <a:pPr marL="0" indent="0">
              <a:buNone/>
            </a:pPr>
            <a:endParaRPr lang="en-GB" sz="3200" dirty="0"/>
          </a:p>
          <a:p>
            <a:r>
              <a:rPr lang="en-GB" sz="3200" dirty="0"/>
              <a:t>Content validity</a:t>
            </a:r>
          </a:p>
          <a:p>
            <a:pPr lvl="1"/>
            <a:r>
              <a:rPr lang="en-GB" sz="2800" dirty="0"/>
              <a:t>Evidence that the content of a test corresponds to the full definition of the construct it was designed to cover </a:t>
            </a:r>
          </a:p>
          <a:p>
            <a:pPr lvl="1"/>
            <a:endParaRPr lang="en-GB" sz="2800" dirty="0"/>
          </a:p>
          <a:p>
            <a:r>
              <a:rPr lang="en-GB" sz="3200" dirty="0"/>
              <a:t>Ecological validity</a:t>
            </a:r>
          </a:p>
          <a:p>
            <a:pPr lvl="1"/>
            <a:r>
              <a:rPr lang="en-GB" sz="2800" dirty="0"/>
              <a:t>Evidence that the results of a study, experiment or test can be applied, and allow inferences, to real-world conditions</a:t>
            </a:r>
          </a:p>
        </p:txBody>
      </p:sp>
    </p:spTree>
    <p:extLst>
      <p:ext uri="{BB962C8B-B14F-4D97-AF65-F5344CB8AC3E}">
        <p14:creationId xmlns:p14="http://schemas.microsoft.com/office/powerpoint/2010/main" val="250770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Reliability</a:t>
            </a:r>
          </a:p>
        </p:txBody>
      </p:sp>
      <p:sp>
        <p:nvSpPr>
          <p:cNvPr id="3" name="Content Placeholder 2"/>
          <p:cNvSpPr>
            <a:spLocks noGrp="1"/>
          </p:cNvSpPr>
          <p:nvPr>
            <p:ph idx="1"/>
          </p:nvPr>
        </p:nvSpPr>
        <p:spPr>
          <a:xfrm>
            <a:off x="838200" y="1558338"/>
            <a:ext cx="10515600" cy="4673650"/>
          </a:xfrm>
        </p:spPr>
        <p:txBody>
          <a:bodyPr>
            <a:normAutofit fontScale="92500" lnSpcReduction="10000"/>
          </a:bodyPr>
          <a:lstStyle/>
          <a:p>
            <a:r>
              <a:rPr lang="en-GB" sz="3500" dirty="0"/>
              <a:t>Reliability</a:t>
            </a:r>
          </a:p>
          <a:p>
            <a:pPr lvl="1"/>
            <a:r>
              <a:rPr lang="en-GB" sz="3000" dirty="0"/>
              <a:t>The ability of the measure to produce the same results under the same conditions.</a:t>
            </a:r>
          </a:p>
          <a:p>
            <a:pPr lvl="1"/>
            <a:endParaRPr lang="en-GB" sz="3200" dirty="0"/>
          </a:p>
          <a:p>
            <a:r>
              <a:rPr lang="en-GB" sz="3500" dirty="0"/>
              <a:t>Test-Retest Reliability</a:t>
            </a:r>
          </a:p>
          <a:p>
            <a:pPr lvl="1"/>
            <a:r>
              <a:rPr lang="en-GB" sz="3000" dirty="0"/>
              <a:t>The ability of a measure to produce consistent results when the same entities are tested at two different points in time.</a:t>
            </a:r>
          </a:p>
          <a:p>
            <a:pPr marL="457200" lvl="1" indent="0">
              <a:buNone/>
            </a:pPr>
            <a:endParaRPr lang="en-GB" sz="3200" dirty="0"/>
          </a:p>
          <a:p>
            <a:r>
              <a:rPr lang="en-GB" sz="3500" dirty="0"/>
              <a:t>Interrater Reliability</a:t>
            </a:r>
          </a:p>
          <a:p>
            <a:pPr lvl="1"/>
            <a:r>
              <a:rPr lang="en-GB" sz="3000" dirty="0"/>
              <a:t>The ability of a measure to produce consistent results when the same entities are tested by two different </a:t>
            </a:r>
            <a:r>
              <a:rPr lang="en-GB" sz="3000" dirty="0" err="1"/>
              <a:t>raters</a:t>
            </a:r>
            <a:r>
              <a:rPr lang="en-GB" sz="3000" dirty="0"/>
              <a:t>.</a:t>
            </a:r>
          </a:p>
          <a:p>
            <a:pPr marL="457200" lvl="1" indent="0">
              <a:buNone/>
            </a:pPr>
            <a:endParaRPr lang="en-GB" dirty="0"/>
          </a:p>
          <a:p>
            <a:pPr lvl="1"/>
            <a:endParaRPr lang="en-GB" dirty="0"/>
          </a:p>
        </p:txBody>
      </p:sp>
    </p:spTree>
    <p:extLst>
      <p:ext uri="{BB962C8B-B14F-4D97-AF65-F5344CB8AC3E}">
        <p14:creationId xmlns:p14="http://schemas.microsoft.com/office/powerpoint/2010/main" val="1902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838200" y="1454727"/>
            <a:ext cx="10515600" cy="4722236"/>
          </a:xfrm>
        </p:spPr>
        <p:txBody>
          <a:bodyPr/>
          <a:lstStyle/>
          <a:p>
            <a:r>
              <a:rPr lang="en-GB" sz="4000" dirty="0"/>
              <a:t>Know </a:t>
            </a:r>
            <a:r>
              <a:rPr lang="en-US" sz="4000" dirty="0"/>
              <a:t>the basic terms that we will use throughout the semester</a:t>
            </a:r>
          </a:p>
          <a:p>
            <a:endParaRPr lang="en-US" sz="4000" dirty="0"/>
          </a:p>
          <a:p>
            <a:r>
              <a:rPr lang="en-US" sz="4000" dirty="0"/>
              <a:t>Introduction to how to choose a statistical test</a:t>
            </a:r>
            <a:endParaRPr lang="en-GB" sz="4000" dirty="0"/>
          </a:p>
          <a:p>
            <a:endParaRPr lang="en-GB" sz="2400" dirty="0"/>
          </a:p>
        </p:txBody>
      </p:sp>
    </p:spTree>
    <p:extLst>
      <p:ext uri="{BB962C8B-B14F-4D97-AF65-F5344CB8AC3E}">
        <p14:creationId xmlns:p14="http://schemas.microsoft.com/office/powerpoint/2010/main" val="79256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AF5E6D0A-B060-504B-B4BC-677E7B40A769}"/>
              </a:ext>
            </a:extLst>
          </p:cNvPr>
          <p:cNvSpPr>
            <a:spLocks noGrp="1" noChangeArrowheads="1"/>
          </p:cNvSpPr>
          <p:nvPr>
            <p:ph type="title"/>
          </p:nvPr>
        </p:nvSpPr>
        <p:spPr>
          <a:xfrm>
            <a:off x="838200" y="350723"/>
            <a:ext cx="10515600" cy="1325563"/>
          </a:xfrm>
        </p:spPr>
        <p:txBody>
          <a:bodyPr/>
          <a:lstStyle/>
          <a:p>
            <a:pPr eaLnBrk="1" hangingPunct="1"/>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21" name="Straight Arrow Connector 20">
            <a:extLst>
              <a:ext uri="{FF2B5EF4-FFF2-40B4-BE49-F238E27FC236}">
                <a16:creationId xmlns:a16="http://schemas.microsoft.com/office/drawing/2014/main" id="{8D2D59C6-ADB3-2C44-ACB2-2CCF7B339A29}"/>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230E5A6-7CDA-DD4D-9920-959CBA76C94A}"/>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23" name="TextBox 22">
            <a:extLst>
              <a:ext uri="{FF2B5EF4-FFF2-40B4-BE49-F238E27FC236}">
                <a16:creationId xmlns:a16="http://schemas.microsoft.com/office/drawing/2014/main" id="{8BA8307A-3868-7947-92A6-5E6714135957}"/>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640649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AutoShape 5"/>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28676" name="Rounded Rectangle 5"/>
          <p:cNvSpPr>
            <a:spLocks noChangeArrowheads="1"/>
          </p:cNvSpPr>
          <p:nvPr/>
        </p:nvSpPr>
        <p:spPr bwMode="auto">
          <a:xfrm>
            <a:off x="1905000" y="2743200"/>
            <a:ext cx="7620000" cy="9906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Naturalistic &amp; Structured Observations</a:t>
            </a:r>
          </a:p>
        </p:txBody>
      </p:sp>
      <p:sp>
        <p:nvSpPr>
          <p:cNvPr id="14" name="Rectangle 2">
            <a:extLst>
              <a:ext uri="{FF2B5EF4-FFF2-40B4-BE49-F238E27FC236}">
                <a16:creationId xmlns:a16="http://schemas.microsoft.com/office/drawing/2014/main" id="{126EBE61-4630-6147-8F27-7739ADBBD0A3}"/>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5" name="Straight Arrow Connector 14">
            <a:extLst>
              <a:ext uri="{FF2B5EF4-FFF2-40B4-BE49-F238E27FC236}">
                <a16:creationId xmlns:a16="http://schemas.microsoft.com/office/drawing/2014/main" id="{4F5A0F50-CC11-2848-BE6E-9BCA2BD2BA2E}"/>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B40B42C-40E6-824F-B927-26846AF5E8B8}"/>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7" name="TextBox 16">
            <a:extLst>
              <a:ext uri="{FF2B5EF4-FFF2-40B4-BE49-F238E27FC236}">
                <a16:creationId xmlns:a16="http://schemas.microsoft.com/office/drawing/2014/main" id="{5C0B4AD8-C59A-5446-B067-62588C2FC0DE}"/>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352424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6"/>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0724" name="Rounded Rectangle 8"/>
          <p:cNvSpPr>
            <a:spLocks noChangeArrowheads="1"/>
          </p:cNvSpPr>
          <p:nvPr/>
        </p:nvSpPr>
        <p:spPr bwMode="auto">
          <a:xfrm>
            <a:off x="1905000" y="2743200"/>
            <a:ext cx="7791450" cy="161925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dirty="0">
                <a:latin typeface="Arial" charset="0"/>
                <a:cs typeface="Arial" charset="0"/>
              </a:rPr>
              <a:t>Naturalistic &amp; Structured Observations</a:t>
            </a:r>
          </a:p>
          <a:p>
            <a:pPr eaLnBrk="1" hangingPunct="1">
              <a:buFont typeface="Arial" charset="0"/>
              <a:buChar char="•"/>
            </a:pPr>
            <a:r>
              <a:rPr lang="en-US" sz="3400" dirty="0">
                <a:latin typeface="Arial" charset="0"/>
                <a:cs typeface="Arial" charset="0"/>
              </a:rPr>
              <a:t> Specimen record</a:t>
            </a:r>
          </a:p>
        </p:txBody>
      </p:sp>
      <p:sp>
        <p:nvSpPr>
          <p:cNvPr id="8" name="Rectangle 2">
            <a:extLst>
              <a:ext uri="{FF2B5EF4-FFF2-40B4-BE49-F238E27FC236}">
                <a16:creationId xmlns:a16="http://schemas.microsoft.com/office/drawing/2014/main" id="{E8D65F62-0E64-7946-AC6B-C744BA263371}"/>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535E7F23-FCE1-B246-9406-8AC9FE22633A}"/>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0C6E82-3166-794E-A3A1-D48F0DF8D9C3}"/>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45CE34D2-8FCC-7548-9EC5-A81FFD055ECB}"/>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000691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6"/>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2772" name="Rounded Rectangle 6"/>
          <p:cNvSpPr>
            <a:spLocks noChangeArrowheads="1"/>
          </p:cNvSpPr>
          <p:nvPr/>
        </p:nvSpPr>
        <p:spPr bwMode="auto">
          <a:xfrm>
            <a:off x="1905000" y="2743201"/>
            <a:ext cx="7791450" cy="1984375"/>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Naturalistic &amp; Structured Observations</a:t>
            </a:r>
          </a:p>
          <a:p>
            <a:pPr eaLnBrk="1" hangingPunct="1">
              <a:buFont typeface="Arial" charset="0"/>
              <a:buChar char="•"/>
            </a:pPr>
            <a:r>
              <a:rPr lang="en-US" sz="3400">
                <a:latin typeface="Arial" charset="0"/>
                <a:cs typeface="Arial" charset="0"/>
              </a:rPr>
              <a:t> Specimen record</a:t>
            </a:r>
          </a:p>
          <a:p>
            <a:pPr eaLnBrk="1" hangingPunct="1">
              <a:buFont typeface="Arial" charset="0"/>
              <a:buChar char="•"/>
            </a:pPr>
            <a:r>
              <a:rPr lang="en-US" sz="3400">
                <a:latin typeface="Arial" charset="0"/>
                <a:cs typeface="Arial" charset="0"/>
              </a:rPr>
              <a:t> Event sampling</a:t>
            </a:r>
          </a:p>
        </p:txBody>
      </p:sp>
      <p:sp>
        <p:nvSpPr>
          <p:cNvPr id="8" name="Rectangle 2">
            <a:extLst>
              <a:ext uri="{FF2B5EF4-FFF2-40B4-BE49-F238E27FC236}">
                <a16:creationId xmlns:a16="http://schemas.microsoft.com/office/drawing/2014/main" id="{C7824B03-D858-544A-84B7-5B87A809A4D1}"/>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8CF62B2E-F575-DA40-9EFF-193AC3524BF7}"/>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E9437B4-8309-5942-98AF-4E1EA3449BB9}"/>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164D4087-1D82-7F4C-B43C-57D60125D90D}"/>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8739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6"/>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4820" name="Rounded Rectangle 5"/>
          <p:cNvSpPr>
            <a:spLocks noChangeArrowheads="1"/>
          </p:cNvSpPr>
          <p:nvPr/>
        </p:nvSpPr>
        <p:spPr bwMode="auto">
          <a:xfrm>
            <a:off x="1905000" y="2743201"/>
            <a:ext cx="7791450" cy="2441575"/>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Naturalistic &amp; Structured Observations</a:t>
            </a:r>
          </a:p>
          <a:p>
            <a:pPr eaLnBrk="1" hangingPunct="1">
              <a:buFont typeface="Arial" charset="0"/>
              <a:buChar char="•"/>
            </a:pPr>
            <a:r>
              <a:rPr lang="en-US" sz="3400">
                <a:latin typeface="Arial" charset="0"/>
                <a:cs typeface="Arial" charset="0"/>
              </a:rPr>
              <a:t> Specimen record</a:t>
            </a:r>
          </a:p>
          <a:p>
            <a:pPr eaLnBrk="1" hangingPunct="1">
              <a:buFont typeface="Arial" charset="0"/>
              <a:buChar char="•"/>
            </a:pPr>
            <a:r>
              <a:rPr lang="en-US" sz="3400">
                <a:latin typeface="Arial" charset="0"/>
                <a:cs typeface="Arial" charset="0"/>
              </a:rPr>
              <a:t> Event sampling</a:t>
            </a:r>
          </a:p>
          <a:p>
            <a:pPr eaLnBrk="1" hangingPunct="1">
              <a:buFont typeface="Arial" charset="0"/>
              <a:buChar char="•"/>
            </a:pPr>
            <a:r>
              <a:rPr lang="en-US" sz="3400">
                <a:latin typeface="Arial" charset="0"/>
                <a:cs typeface="Arial" charset="0"/>
              </a:rPr>
              <a:t> Time sampling</a:t>
            </a:r>
          </a:p>
        </p:txBody>
      </p:sp>
      <p:sp>
        <p:nvSpPr>
          <p:cNvPr id="8" name="Rectangle 2">
            <a:extLst>
              <a:ext uri="{FF2B5EF4-FFF2-40B4-BE49-F238E27FC236}">
                <a16:creationId xmlns:a16="http://schemas.microsoft.com/office/drawing/2014/main" id="{EDE3B111-685D-EC49-8D30-1226A804D2F5}"/>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1C7304CA-D78C-E346-9948-989D2A43C4A7}"/>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E9BFDA-A638-F84D-A4F6-AEA3666B3279}"/>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083E5993-8A06-7943-A8B1-7A023FF21828}"/>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5682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1030"/>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6868" name="Rounded Rectangle 6"/>
          <p:cNvSpPr>
            <a:spLocks noChangeArrowheads="1"/>
          </p:cNvSpPr>
          <p:nvPr/>
        </p:nvSpPr>
        <p:spPr bwMode="auto">
          <a:xfrm>
            <a:off x="3074988" y="2743201"/>
            <a:ext cx="2487612" cy="887413"/>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Correlation</a:t>
            </a:r>
          </a:p>
        </p:txBody>
      </p:sp>
      <p:sp>
        <p:nvSpPr>
          <p:cNvPr id="8" name="Rectangle 2">
            <a:extLst>
              <a:ext uri="{FF2B5EF4-FFF2-40B4-BE49-F238E27FC236}">
                <a16:creationId xmlns:a16="http://schemas.microsoft.com/office/drawing/2014/main" id="{B0C7980E-4579-A946-8B5D-87AE62666746}"/>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08446B98-76F6-CD4F-A89C-7FF7DB1F3DC2}"/>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BB8366-17CE-634B-8116-826C1C97AD14}"/>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530489B5-10A9-B647-8F60-44E04C39FFA1}"/>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783959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7"/>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40967" name="Rounded Rectangle 10"/>
          <p:cNvSpPr>
            <a:spLocks noChangeArrowheads="1"/>
          </p:cNvSpPr>
          <p:nvPr/>
        </p:nvSpPr>
        <p:spPr bwMode="auto">
          <a:xfrm>
            <a:off x="3074988" y="2743201"/>
            <a:ext cx="2487612" cy="887413"/>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Correlation</a:t>
            </a:r>
          </a:p>
        </p:txBody>
      </p:sp>
      <p:sp>
        <p:nvSpPr>
          <p:cNvPr id="23" name="Rectangle 2">
            <a:extLst>
              <a:ext uri="{FF2B5EF4-FFF2-40B4-BE49-F238E27FC236}">
                <a16:creationId xmlns:a16="http://schemas.microsoft.com/office/drawing/2014/main" id="{83E5FAE9-2D72-5B4F-B8E7-6120E3ACD215}"/>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24" name="Straight Arrow Connector 23">
            <a:extLst>
              <a:ext uri="{FF2B5EF4-FFF2-40B4-BE49-F238E27FC236}">
                <a16:creationId xmlns:a16="http://schemas.microsoft.com/office/drawing/2014/main" id="{46B3366F-18CB-AF46-8D32-06D6C8626883}"/>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FD22862-77FA-4442-96ED-B49804F18752}"/>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26" name="TextBox 25">
            <a:extLst>
              <a:ext uri="{FF2B5EF4-FFF2-40B4-BE49-F238E27FC236}">
                <a16:creationId xmlns:a16="http://schemas.microsoft.com/office/drawing/2014/main" id="{26E35BA4-45A5-BE4F-81B9-353CFE4A1CAF}"/>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93653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AutoShape 7"/>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38916" name="Rounded Rectangle 7"/>
          <p:cNvSpPr>
            <a:spLocks noChangeArrowheads="1"/>
          </p:cNvSpPr>
          <p:nvPr/>
        </p:nvSpPr>
        <p:spPr bwMode="auto">
          <a:xfrm>
            <a:off x="3074988" y="2743200"/>
            <a:ext cx="4926012" cy="12954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dirty="0">
                <a:latin typeface="Arial" charset="0"/>
                <a:cs typeface="Arial" charset="0"/>
              </a:rPr>
              <a:t>Correlation</a:t>
            </a:r>
          </a:p>
          <a:p>
            <a:pPr eaLnBrk="1" hangingPunct="1">
              <a:buFont typeface="Arial" charset="0"/>
              <a:buChar char="•"/>
            </a:pPr>
            <a:r>
              <a:rPr lang="en-US" sz="3400" dirty="0">
                <a:latin typeface="Arial" charset="0"/>
                <a:cs typeface="Arial" charset="0"/>
              </a:rPr>
              <a:t> Can’</a:t>
            </a:r>
            <a:r>
              <a:rPr lang="en-US" altLang="ja-JP" sz="3400" dirty="0">
                <a:latin typeface="Arial" charset="0"/>
                <a:cs typeface="Arial" charset="0"/>
              </a:rPr>
              <a:t>t infer causation</a:t>
            </a:r>
            <a:endParaRPr lang="en-US" sz="3400" dirty="0">
              <a:latin typeface="Arial" charset="0"/>
              <a:cs typeface="Arial" charset="0"/>
            </a:endParaRPr>
          </a:p>
        </p:txBody>
      </p:sp>
      <p:sp>
        <p:nvSpPr>
          <p:cNvPr id="8" name="Rectangle 2">
            <a:extLst>
              <a:ext uri="{FF2B5EF4-FFF2-40B4-BE49-F238E27FC236}">
                <a16:creationId xmlns:a16="http://schemas.microsoft.com/office/drawing/2014/main" id="{7E13C377-9D61-2045-B57B-2AEF62F7FADE}"/>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80B366A0-D03A-8C41-9A01-3735859F6D1B}"/>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552DBA-430D-ED46-9400-C7358388AE61}"/>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0C55BE0D-4F25-8444-AFCC-AE0CA3783AA2}"/>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
        <p:nvSpPr>
          <p:cNvPr id="2" name="TextBox 1">
            <a:extLst>
              <a:ext uri="{FF2B5EF4-FFF2-40B4-BE49-F238E27FC236}">
                <a16:creationId xmlns:a16="http://schemas.microsoft.com/office/drawing/2014/main" id="{B5F89E1D-039F-DE1E-5799-0F886250BC59}"/>
              </a:ext>
            </a:extLst>
          </p:cNvPr>
          <p:cNvSpPr txBox="1"/>
          <p:nvPr/>
        </p:nvSpPr>
        <p:spPr>
          <a:xfrm>
            <a:off x="1760156" y="4515729"/>
            <a:ext cx="5131469" cy="1569660"/>
          </a:xfrm>
          <a:prstGeom prst="rect">
            <a:avLst/>
          </a:prstGeom>
          <a:noFill/>
        </p:spPr>
        <p:txBody>
          <a:bodyPr wrap="none" rtlCol="0">
            <a:spAutoFit/>
          </a:bodyPr>
          <a:lstStyle/>
          <a:p>
            <a:r>
              <a:rPr lang="en-US" sz="2400" dirty="0"/>
              <a:t>What do we need to infer causation?</a:t>
            </a:r>
          </a:p>
          <a:p>
            <a:pPr marL="342900" indent="-342900">
              <a:buFont typeface="Arial" panose="020B0604020202020204" pitchFamily="34" charset="0"/>
              <a:buChar char="•"/>
            </a:pPr>
            <a:r>
              <a:rPr lang="en-US" sz="2400" dirty="0"/>
              <a:t>Association (correlation)</a:t>
            </a:r>
          </a:p>
          <a:p>
            <a:pPr marL="342900" indent="-342900">
              <a:buFont typeface="Arial" panose="020B0604020202020204" pitchFamily="34" charset="0"/>
              <a:buChar char="•"/>
            </a:pPr>
            <a:r>
              <a:rPr lang="en-US" sz="2400" dirty="0"/>
              <a:t>Temporal precedence (directionality)</a:t>
            </a:r>
          </a:p>
          <a:p>
            <a:pPr marL="342900" indent="-342900">
              <a:buFont typeface="Arial" panose="020B0604020202020204" pitchFamily="34" charset="0"/>
              <a:buChar char="•"/>
            </a:pPr>
            <a:r>
              <a:rPr lang="en-US" sz="2400" dirty="0"/>
              <a:t>Internal Validity (no 3</a:t>
            </a:r>
            <a:r>
              <a:rPr lang="en-US" sz="2400" baseline="30000" dirty="0"/>
              <a:t>rd</a:t>
            </a:r>
            <a:r>
              <a:rPr lang="en-US" sz="2400" dirty="0"/>
              <a:t> variable)</a:t>
            </a:r>
          </a:p>
        </p:txBody>
      </p:sp>
    </p:spTree>
    <p:extLst>
      <p:ext uri="{BB962C8B-B14F-4D97-AF65-F5344CB8AC3E}">
        <p14:creationId xmlns:p14="http://schemas.microsoft.com/office/powerpoint/2010/main" val="318034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AutoShape 1032"/>
          <p:cNvSpPr>
            <a:spLocks noChangeArrowheads="1"/>
          </p:cNvSpPr>
          <p:nvPr/>
        </p:nvSpPr>
        <p:spPr bwMode="auto">
          <a:xfrm>
            <a:off x="40386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49157" name="Rounded Rectangle 7"/>
          <p:cNvSpPr>
            <a:spLocks noChangeArrowheads="1"/>
          </p:cNvSpPr>
          <p:nvPr/>
        </p:nvSpPr>
        <p:spPr bwMode="auto">
          <a:xfrm>
            <a:off x="3074988" y="2743199"/>
            <a:ext cx="4676310" cy="2321169"/>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dirty="0">
                <a:latin typeface="Arial" charset="0"/>
                <a:cs typeface="Arial" charset="0"/>
              </a:rPr>
              <a:t>Correlation</a:t>
            </a:r>
          </a:p>
          <a:p>
            <a:pPr eaLnBrk="1" hangingPunct="1">
              <a:buFont typeface="Arial" charset="0"/>
              <a:buChar char="•"/>
            </a:pPr>
            <a:r>
              <a:rPr lang="en-US" sz="3400" dirty="0">
                <a:latin typeface="Arial" charset="0"/>
                <a:cs typeface="Arial" charset="0"/>
              </a:rPr>
              <a:t> Can’</a:t>
            </a:r>
            <a:r>
              <a:rPr lang="en-US" altLang="ja-JP" sz="3400" dirty="0">
                <a:latin typeface="Arial" charset="0"/>
                <a:cs typeface="Arial" charset="0"/>
              </a:rPr>
              <a:t>t infer causation</a:t>
            </a:r>
          </a:p>
          <a:p>
            <a:pPr eaLnBrk="1" hangingPunct="1">
              <a:buFont typeface="Arial" charset="0"/>
              <a:buChar char="•"/>
            </a:pPr>
            <a:r>
              <a:rPr lang="en-US" sz="3400" dirty="0">
                <a:latin typeface="Arial" charset="0"/>
                <a:cs typeface="Arial" charset="0"/>
              </a:rPr>
              <a:t> directionality and 3</a:t>
            </a:r>
            <a:r>
              <a:rPr lang="en-US" sz="3400" baseline="30000" dirty="0">
                <a:latin typeface="Arial" charset="0"/>
                <a:cs typeface="Arial" charset="0"/>
              </a:rPr>
              <a:t>rd</a:t>
            </a:r>
            <a:r>
              <a:rPr lang="en-US" sz="3400" dirty="0">
                <a:latin typeface="Arial" charset="0"/>
                <a:cs typeface="Arial" charset="0"/>
              </a:rPr>
              <a:t> variable problem</a:t>
            </a:r>
          </a:p>
        </p:txBody>
      </p:sp>
      <p:sp>
        <p:nvSpPr>
          <p:cNvPr id="8" name="Rectangle 2">
            <a:extLst>
              <a:ext uri="{FF2B5EF4-FFF2-40B4-BE49-F238E27FC236}">
                <a16:creationId xmlns:a16="http://schemas.microsoft.com/office/drawing/2014/main" id="{433ECC96-BEE2-9543-9525-99E4BB603E9D}"/>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7E8DF72D-59D2-3440-9F63-529A51893793}"/>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09E99A6-555E-6844-86C3-B9D3972140FE}"/>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3584CC73-2494-CA40-BEB9-4B1E949C23FE}"/>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1455291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AutoShape 5"/>
          <p:cNvSpPr>
            <a:spLocks noChangeArrowheads="1"/>
          </p:cNvSpPr>
          <p:nvPr/>
        </p:nvSpPr>
        <p:spPr bwMode="auto">
          <a:xfrm>
            <a:off x="79248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51204" name="Rounded Rectangle 7"/>
          <p:cNvSpPr>
            <a:spLocks noChangeArrowheads="1"/>
          </p:cNvSpPr>
          <p:nvPr/>
        </p:nvSpPr>
        <p:spPr bwMode="auto">
          <a:xfrm>
            <a:off x="6732588" y="2743200"/>
            <a:ext cx="3021012" cy="9144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Experimental</a:t>
            </a:r>
          </a:p>
        </p:txBody>
      </p:sp>
      <p:sp>
        <p:nvSpPr>
          <p:cNvPr id="8" name="Rectangle 2">
            <a:extLst>
              <a:ext uri="{FF2B5EF4-FFF2-40B4-BE49-F238E27FC236}">
                <a16:creationId xmlns:a16="http://schemas.microsoft.com/office/drawing/2014/main" id="{0947FAB7-1179-DF4B-991B-B044F9192BDF}"/>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96258440-033F-E647-99B2-CA94D3DEE313}"/>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32814E-4A2E-284E-832D-DFE73CF1F803}"/>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95D66981-0186-AD43-9E37-443654FB37D6}"/>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255749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Research Process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67881" y="1567213"/>
            <a:ext cx="5256238" cy="4786346"/>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53066B5-D7E3-0942-B908-70267EB3A852}"/>
              </a:ext>
            </a:extLst>
          </p:cNvPr>
          <p:cNvSpPr/>
          <p:nvPr/>
        </p:nvSpPr>
        <p:spPr>
          <a:xfrm>
            <a:off x="3453813" y="1389186"/>
            <a:ext cx="5256238" cy="8616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664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AutoShape 5"/>
          <p:cNvSpPr>
            <a:spLocks noChangeArrowheads="1"/>
          </p:cNvSpPr>
          <p:nvPr/>
        </p:nvSpPr>
        <p:spPr bwMode="auto">
          <a:xfrm>
            <a:off x="79248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53253" name="Rounded Rectangle 9"/>
          <p:cNvSpPr>
            <a:spLocks noChangeArrowheads="1"/>
          </p:cNvSpPr>
          <p:nvPr/>
        </p:nvSpPr>
        <p:spPr bwMode="auto">
          <a:xfrm>
            <a:off x="4800600" y="2743200"/>
            <a:ext cx="5638800" cy="12192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Experimental</a:t>
            </a:r>
          </a:p>
          <a:p>
            <a:pPr eaLnBrk="1" hangingPunct="1">
              <a:buFont typeface="Arial" charset="0"/>
              <a:buChar char="•"/>
            </a:pPr>
            <a:r>
              <a:rPr lang="en-US" sz="3400">
                <a:latin typeface="Arial" charset="0"/>
                <a:cs typeface="Arial" charset="0"/>
              </a:rPr>
              <a:t> Can infer cause: IVs, DVs</a:t>
            </a:r>
          </a:p>
        </p:txBody>
      </p:sp>
      <p:sp>
        <p:nvSpPr>
          <p:cNvPr id="9" name="Rectangle 2">
            <a:extLst>
              <a:ext uri="{FF2B5EF4-FFF2-40B4-BE49-F238E27FC236}">
                <a16:creationId xmlns:a16="http://schemas.microsoft.com/office/drawing/2014/main" id="{4C94C27D-3F4E-AF44-863D-A842F9F10CC4}"/>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0" name="Straight Arrow Connector 9">
            <a:extLst>
              <a:ext uri="{FF2B5EF4-FFF2-40B4-BE49-F238E27FC236}">
                <a16:creationId xmlns:a16="http://schemas.microsoft.com/office/drawing/2014/main" id="{A4C111D4-0788-194E-A7E6-918F1F1F0D47}"/>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CDDA1E0-4B6D-EE44-AA3A-1AB753E13960}"/>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2" name="TextBox 11">
            <a:extLst>
              <a:ext uri="{FF2B5EF4-FFF2-40B4-BE49-F238E27FC236}">
                <a16:creationId xmlns:a16="http://schemas.microsoft.com/office/drawing/2014/main" id="{0D085314-B6E8-2C43-A784-39C3F20A060B}"/>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551873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AutoShape 1029"/>
          <p:cNvSpPr>
            <a:spLocks noChangeArrowheads="1"/>
          </p:cNvSpPr>
          <p:nvPr/>
        </p:nvSpPr>
        <p:spPr bwMode="auto">
          <a:xfrm>
            <a:off x="7924800" y="1524000"/>
            <a:ext cx="457200" cy="1066800"/>
          </a:xfrm>
          <a:prstGeom prst="upArrow">
            <a:avLst>
              <a:gd name="adj1" fmla="val 50000"/>
              <a:gd name="adj2" fmla="val 58333"/>
            </a:avLst>
          </a:prstGeom>
          <a:solidFill>
            <a:srgbClr val="0000FF"/>
          </a:solidFill>
          <a:ln w="9525">
            <a:solidFill>
              <a:schemeClr val="tx1"/>
            </a:solidFill>
            <a:miter lim="800000"/>
            <a:headEnd/>
            <a:tailEnd/>
          </a:ln>
        </p:spPr>
        <p:txBody>
          <a:bodyPr wrap="none" anchor="ctr"/>
          <a:lstStyle/>
          <a:p>
            <a:pPr algn="ctr"/>
            <a:endParaRPr lang="en-US">
              <a:solidFill>
                <a:srgbClr val="0000FF"/>
              </a:solidFill>
            </a:endParaRPr>
          </a:p>
        </p:txBody>
      </p:sp>
      <p:sp>
        <p:nvSpPr>
          <p:cNvPr id="55300" name="Rounded Rectangle 6"/>
          <p:cNvSpPr>
            <a:spLocks noChangeArrowheads="1"/>
          </p:cNvSpPr>
          <p:nvPr/>
        </p:nvSpPr>
        <p:spPr bwMode="auto">
          <a:xfrm>
            <a:off x="4495800" y="2743200"/>
            <a:ext cx="6019800" cy="17526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Experimental</a:t>
            </a:r>
          </a:p>
          <a:p>
            <a:pPr eaLnBrk="1" hangingPunct="1">
              <a:buFont typeface="Arial" charset="0"/>
              <a:buChar char="•"/>
            </a:pPr>
            <a:r>
              <a:rPr lang="en-US" sz="3400">
                <a:latin typeface="Arial" charset="0"/>
                <a:cs typeface="Arial" charset="0"/>
              </a:rPr>
              <a:t> Can infer cause: IVs, DVs</a:t>
            </a:r>
          </a:p>
          <a:p>
            <a:pPr eaLnBrk="1" hangingPunct="1">
              <a:buFont typeface="Arial" charset="0"/>
              <a:buChar char="•"/>
            </a:pPr>
            <a:r>
              <a:rPr lang="en-US" sz="3400">
                <a:latin typeface="Arial" charset="0"/>
                <a:cs typeface="Arial" charset="0"/>
              </a:rPr>
              <a:t> Random assignment </a:t>
            </a:r>
            <a:r>
              <a:rPr lang="en-US" sz="3400">
                <a:latin typeface="Wingdings" charset="0"/>
                <a:cs typeface="Wingdings" charset="0"/>
              </a:rPr>
              <a:t></a:t>
            </a:r>
            <a:r>
              <a:rPr lang="en-US" sz="3400">
                <a:latin typeface="Arial" charset="0"/>
                <a:cs typeface="Arial" charset="0"/>
              </a:rPr>
              <a:t> bias</a:t>
            </a:r>
          </a:p>
        </p:txBody>
      </p:sp>
      <p:sp>
        <p:nvSpPr>
          <p:cNvPr id="8" name="Rectangle 2">
            <a:extLst>
              <a:ext uri="{FF2B5EF4-FFF2-40B4-BE49-F238E27FC236}">
                <a16:creationId xmlns:a16="http://schemas.microsoft.com/office/drawing/2014/main" id="{6639B648-E8A2-FA48-87A6-4E1590F66E34}"/>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033AFF50-D1DC-1F41-89AB-7B3BC0DFA5D4}"/>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72814A-65B4-084B-955A-30ACD4593D1B}"/>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4724BCC1-40DE-574C-9E8C-A39B35367803}"/>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2891410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7" name="Group 1031"/>
          <p:cNvGrpSpPr>
            <a:grpSpLocks/>
          </p:cNvGrpSpPr>
          <p:nvPr/>
        </p:nvGrpSpPr>
        <p:grpSpPr bwMode="auto">
          <a:xfrm>
            <a:off x="4876800" y="1828800"/>
            <a:ext cx="2819400" cy="457200"/>
            <a:chOff x="2112" y="1152"/>
            <a:chExt cx="1776" cy="288"/>
          </a:xfrm>
        </p:grpSpPr>
        <p:sp>
          <p:nvSpPr>
            <p:cNvPr id="57349" name="AutoShape 1029"/>
            <p:cNvSpPr>
              <a:spLocks noChangeArrowheads="1"/>
            </p:cNvSpPr>
            <p:nvPr/>
          </p:nvSpPr>
          <p:spPr bwMode="auto">
            <a:xfrm rot="-2901987">
              <a:off x="2304"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vert="eaVert" wrap="none" anchor="ctr"/>
            <a:lstStyle/>
            <a:p>
              <a:pPr algn="ctr"/>
              <a:endParaRPr lang="en-US">
                <a:solidFill>
                  <a:srgbClr val="0000FF"/>
                </a:solidFill>
              </a:endParaRPr>
            </a:p>
          </p:txBody>
        </p:sp>
        <p:sp>
          <p:nvSpPr>
            <p:cNvPr id="57350" name="AutoShape 1030"/>
            <p:cNvSpPr>
              <a:spLocks noChangeArrowheads="1"/>
            </p:cNvSpPr>
            <p:nvPr/>
          </p:nvSpPr>
          <p:spPr bwMode="auto">
            <a:xfrm rot="2901987" flipH="1">
              <a:off x="3408"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rot="10800000" vert="eaVert" wrap="none" anchor="ctr"/>
            <a:lstStyle/>
            <a:p>
              <a:pPr algn="ctr"/>
              <a:endParaRPr lang="en-US">
                <a:solidFill>
                  <a:srgbClr val="0000FF"/>
                </a:solidFill>
              </a:endParaRPr>
            </a:p>
          </p:txBody>
        </p:sp>
      </p:grpSp>
      <p:sp>
        <p:nvSpPr>
          <p:cNvPr id="57348" name="Rounded Rectangle 8"/>
          <p:cNvSpPr>
            <a:spLocks noChangeArrowheads="1"/>
          </p:cNvSpPr>
          <p:nvPr/>
        </p:nvSpPr>
        <p:spPr bwMode="auto">
          <a:xfrm>
            <a:off x="5105400" y="2743200"/>
            <a:ext cx="2438400" cy="8382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Self report</a:t>
            </a:r>
          </a:p>
        </p:txBody>
      </p:sp>
      <p:sp>
        <p:nvSpPr>
          <p:cNvPr id="10" name="Rectangle 2">
            <a:extLst>
              <a:ext uri="{FF2B5EF4-FFF2-40B4-BE49-F238E27FC236}">
                <a16:creationId xmlns:a16="http://schemas.microsoft.com/office/drawing/2014/main" id="{27558A79-A9C2-644E-9F12-077E62999882}"/>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1" name="Straight Arrow Connector 10">
            <a:extLst>
              <a:ext uri="{FF2B5EF4-FFF2-40B4-BE49-F238E27FC236}">
                <a16:creationId xmlns:a16="http://schemas.microsoft.com/office/drawing/2014/main" id="{D3A2EF43-5BAF-1C40-B81F-CD4112C19BDE}"/>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7C7D26-B671-9E47-A433-D8E1D04BD79B}"/>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3" name="TextBox 12">
            <a:extLst>
              <a:ext uri="{FF2B5EF4-FFF2-40B4-BE49-F238E27FC236}">
                <a16:creationId xmlns:a16="http://schemas.microsoft.com/office/drawing/2014/main" id="{56EAA339-5BB9-E54A-AF8F-55A4453807DB}"/>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676193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5" name="Group 1031"/>
          <p:cNvGrpSpPr>
            <a:grpSpLocks/>
          </p:cNvGrpSpPr>
          <p:nvPr/>
        </p:nvGrpSpPr>
        <p:grpSpPr bwMode="auto">
          <a:xfrm>
            <a:off x="4876800" y="1828800"/>
            <a:ext cx="2819400" cy="457200"/>
            <a:chOff x="2112" y="1152"/>
            <a:chExt cx="1776" cy="288"/>
          </a:xfrm>
        </p:grpSpPr>
        <p:sp>
          <p:nvSpPr>
            <p:cNvPr id="59397" name="AutoShape 1032"/>
            <p:cNvSpPr>
              <a:spLocks noChangeArrowheads="1"/>
            </p:cNvSpPr>
            <p:nvPr/>
          </p:nvSpPr>
          <p:spPr bwMode="auto">
            <a:xfrm rot="-2901987">
              <a:off x="2304"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vert="eaVert" wrap="none" anchor="ctr"/>
            <a:lstStyle/>
            <a:p>
              <a:pPr algn="ctr"/>
              <a:endParaRPr lang="en-US">
                <a:solidFill>
                  <a:srgbClr val="0000FF"/>
                </a:solidFill>
              </a:endParaRPr>
            </a:p>
          </p:txBody>
        </p:sp>
        <p:sp>
          <p:nvSpPr>
            <p:cNvPr id="59398" name="AutoShape 1033"/>
            <p:cNvSpPr>
              <a:spLocks noChangeArrowheads="1"/>
            </p:cNvSpPr>
            <p:nvPr/>
          </p:nvSpPr>
          <p:spPr bwMode="auto">
            <a:xfrm rot="2901987" flipH="1">
              <a:off x="3408"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rot="10800000" vert="eaVert" wrap="none" anchor="ctr"/>
            <a:lstStyle/>
            <a:p>
              <a:pPr algn="ctr"/>
              <a:endParaRPr lang="en-US">
                <a:solidFill>
                  <a:srgbClr val="0000FF"/>
                </a:solidFill>
              </a:endParaRPr>
            </a:p>
          </p:txBody>
        </p:sp>
      </p:grpSp>
      <p:sp>
        <p:nvSpPr>
          <p:cNvPr id="59396" name="Rounded Rectangle 7"/>
          <p:cNvSpPr>
            <a:spLocks noChangeArrowheads="1"/>
          </p:cNvSpPr>
          <p:nvPr/>
        </p:nvSpPr>
        <p:spPr bwMode="auto">
          <a:xfrm>
            <a:off x="5105400" y="2743200"/>
            <a:ext cx="2438400" cy="13716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Self report</a:t>
            </a:r>
          </a:p>
          <a:p>
            <a:pPr eaLnBrk="1" hangingPunct="1">
              <a:buFont typeface="Arial" charset="0"/>
              <a:buChar char="•"/>
            </a:pPr>
            <a:r>
              <a:rPr lang="en-US" sz="3400">
                <a:latin typeface="Arial" charset="0"/>
                <a:cs typeface="Arial" charset="0"/>
              </a:rPr>
              <a:t> Interview</a:t>
            </a:r>
          </a:p>
        </p:txBody>
      </p:sp>
      <p:sp>
        <p:nvSpPr>
          <p:cNvPr id="10" name="Rectangle 2">
            <a:extLst>
              <a:ext uri="{FF2B5EF4-FFF2-40B4-BE49-F238E27FC236}">
                <a16:creationId xmlns:a16="http://schemas.microsoft.com/office/drawing/2014/main" id="{E46D9302-B814-B748-B00E-110AC021EC72}"/>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1" name="Straight Arrow Connector 10">
            <a:extLst>
              <a:ext uri="{FF2B5EF4-FFF2-40B4-BE49-F238E27FC236}">
                <a16:creationId xmlns:a16="http://schemas.microsoft.com/office/drawing/2014/main" id="{9E4A8306-3530-6244-B81E-6F3B03E9E58B}"/>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25BDB7-AF11-FD49-BB5E-8C01EEDEE65F}"/>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3" name="TextBox 12">
            <a:extLst>
              <a:ext uri="{FF2B5EF4-FFF2-40B4-BE49-F238E27FC236}">
                <a16:creationId xmlns:a16="http://schemas.microsoft.com/office/drawing/2014/main" id="{3E95054A-BABE-6944-A685-E6276C1AB692}"/>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389649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3" name="Group 1030"/>
          <p:cNvGrpSpPr>
            <a:grpSpLocks/>
          </p:cNvGrpSpPr>
          <p:nvPr/>
        </p:nvGrpSpPr>
        <p:grpSpPr bwMode="auto">
          <a:xfrm>
            <a:off x="4876800" y="1828800"/>
            <a:ext cx="2819400" cy="457200"/>
            <a:chOff x="2112" y="1152"/>
            <a:chExt cx="1776" cy="288"/>
          </a:xfrm>
        </p:grpSpPr>
        <p:sp>
          <p:nvSpPr>
            <p:cNvPr id="61445" name="AutoShape 1031"/>
            <p:cNvSpPr>
              <a:spLocks noChangeArrowheads="1"/>
            </p:cNvSpPr>
            <p:nvPr/>
          </p:nvSpPr>
          <p:spPr bwMode="auto">
            <a:xfrm rot="-2901987">
              <a:off x="2304"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vert="eaVert" wrap="none" anchor="ctr"/>
            <a:lstStyle/>
            <a:p>
              <a:pPr algn="ctr"/>
              <a:endParaRPr lang="en-US">
                <a:solidFill>
                  <a:srgbClr val="0000FF"/>
                </a:solidFill>
              </a:endParaRPr>
            </a:p>
          </p:txBody>
        </p:sp>
        <p:sp>
          <p:nvSpPr>
            <p:cNvPr id="61446" name="AutoShape 1032"/>
            <p:cNvSpPr>
              <a:spLocks noChangeArrowheads="1"/>
            </p:cNvSpPr>
            <p:nvPr/>
          </p:nvSpPr>
          <p:spPr bwMode="auto">
            <a:xfrm rot="2901987" flipH="1">
              <a:off x="3408"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rot="10800000" vert="eaVert" wrap="none" anchor="ctr"/>
            <a:lstStyle/>
            <a:p>
              <a:pPr algn="ctr"/>
              <a:endParaRPr lang="en-US">
                <a:solidFill>
                  <a:srgbClr val="0000FF"/>
                </a:solidFill>
              </a:endParaRPr>
            </a:p>
          </p:txBody>
        </p:sp>
      </p:grpSp>
      <p:sp>
        <p:nvSpPr>
          <p:cNvPr id="61444" name="Rounded Rectangle 7"/>
          <p:cNvSpPr>
            <a:spLocks noChangeArrowheads="1"/>
          </p:cNvSpPr>
          <p:nvPr/>
        </p:nvSpPr>
        <p:spPr bwMode="auto">
          <a:xfrm>
            <a:off x="4876800" y="2743200"/>
            <a:ext cx="3352800" cy="17526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Self report</a:t>
            </a:r>
          </a:p>
          <a:p>
            <a:pPr eaLnBrk="1" hangingPunct="1">
              <a:buFont typeface="Arial" charset="0"/>
              <a:buChar char="•"/>
            </a:pPr>
            <a:r>
              <a:rPr lang="en-US" sz="3400">
                <a:latin typeface="Arial" charset="0"/>
                <a:cs typeface="Arial" charset="0"/>
              </a:rPr>
              <a:t> Interview</a:t>
            </a:r>
          </a:p>
          <a:p>
            <a:pPr eaLnBrk="1" hangingPunct="1">
              <a:buFont typeface="Arial" charset="0"/>
              <a:buChar char="•"/>
            </a:pPr>
            <a:r>
              <a:rPr lang="en-US" sz="3400">
                <a:latin typeface="Arial" charset="0"/>
                <a:cs typeface="Arial" charset="0"/>
              </a:rPr>
              <a:t> Questionnaire</a:t>
            </a:r>
          </a:p>
        </p:txBody>
      </p:sp>
      <p:sp>
        <p:nvSpPr>
          <p:cNvPr id="10" name="Rectangle 2">
            <a:extLst>
              <a:ext uri="{FF2B5EF4-FFF2-40B4-BE49-F238E27FC236}">
                <a16:creationId xmlns:a16="http://schemas.microsoft.com/office/drawing/2014/main" id="{EB3F048B-4BD2-E640-BC65-4CABCF8C15A6}"/>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1" name="Straight Arrow Connector 10">
            <a:extLst>
              <a:ext uri="{FF2B5EF4-FFF2-40B4-BE49-F238E27FC236}">
                <a16:creationId xmlns:a16="http://schemas.microsoft.com/office/drawing/2014/main" id="{688156E9-1D4F-9446-988B-5419AADAB56C}"/>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785B91D-2B7D-114F-AE49-229B38B1AC28}"/>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3" name="TextBox 12">
            <a:extLst>
              <a:ext uri="{FF2B5EF4-FFF2-40B4-BE49-F238E27FC236}">
                <a16:creationId xmlns:a16="http://schemas.microsoft.com/office/drawing/2014/main" id="{5C4F4569-E5A8-7F46-987D-AC0D5955B15C}"/>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4255655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1" name="Group 1030"/>
          <p:cNvGrpSpPr>
            <a:grpSpLocks/>
          </p:cNvGrpSpPr>
          <p:nvPr/>
        </p:nvGrpSpPr>
        <p:grpSpPr bwMode="auto">
          <a:xfrm>
            <a:off x="4876800" y="1828800"/>
            <a:ext cx="2819400" cy="457200"/>
            <a:chOff x="2112" y="1152"/>
            <a:chExt cx="1776" cy="288"/>
          </a:xfrm>
        </p:grpSpPr>
        <p:sp>
          <p:nvSpPr>
            <p:cNvPr id="63493" name="AutoShape 1031"/>
            <p:cNvSpPr>
              <a:spLocks noChangeArrowheads="1"/>
            </p:cNvSpPr>
            <p:nvPr/>
          </p:nvSpPr>
          <p:spPr bwMode="auto">
            <a:xfrm rot="-2901987">
              <a:off x="2304"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vert="eaVert" wrap="none" anchor="ctr"/>
            <a:lstStyle/>
            <a:p>
              <a:pPr algn="ctr"/>
              <a:endParaRPr lang="en-US">
                <a:solidFill>
                  <a:srgbClr val="0000FF"/>
                </a:solidFill>
              </a:endParaRPr>
            </a:p>
          </p:txBody>
        </p:sp>
        <p:sp>
          <p:nvSpPr>
            <p:cNvPr id="63494" name="AutoShape 1032"/>
            <p:cNvSpPr>
              <a:spLocks noChangeArrowheads="1"/>
            </p:cNvSpPr>
            <p:nvPr/>
          </p:nvSpPr>
          <p:spPr bwMode="auto">
            <a:xfrm rot="2901987" flipH="1">
              <a:off x="3408" y="960"/>
              <a:ext cx="288" cy="672"/>
            </a:xfrm>
            <a:prstGeom prst="upArrow">
              <a:avLst>
                <a:gd name="adj1" fmla="val 50000"/>
                <a:gd name="adj2" fmla="val 58333"/>
              </a:avLst>
            </a:prstGeom>
            <a:solidFill>
              <a:srgbClr val="0000FF"/>
            </a:solidFill>
            <a:ln w="9525">
              <a:solidFill>
                <a:schemeClr val="tx1"/>
              </a:solidFill>
              <a:miter lim="800000"/>
              <a:headEnd/>
              <a:tailEnd/>
            </a:ln>
          </p:spPr>
          <p:txBody>
            <a:bodyPr rot="10800000" vert="eaVert" wrap="none" anchor="ctr"/>
            <a:lstStyle/>
            <a:p>
              <a:pPr algn="ctr"/>
              <a:endParaRPr lang="en-US">
                <a:solidFill>
                  <a:srgbClr val="0000FF"/>
                </a:solidFill>
              </a:endParaRPr>
            </a:p>
          </p:txBody>
        </p:sp>
      </p:grpSp>
      <p:sp>
        <p:nvSpPr>
          <p:cNvPr id="63492" name="Rounded Rectangle 7"/>
          <p:cNvSpPr>
            <a:spLocks noChangeArrowheads="1"/>
          </p:cNvSpPr>
          <p:nvPr/>
        </p:nvSpPr>
        <p:spPr bwMode="auto">
          <a:xfrm>
            <a:off x="4876800" y="2743200"/>
            <a:ext cx="3505200" cy="2362200"/>
          </a:xfrm>
          <a:prstGeom prst="roundRect">
            <a:avLst>
              <a:gd name="adj" fmla="val 16667"/>
            </a:avLst>
          </a:prstGeom>
          <a:solidFill>
            <a:srgbClr val="FFFF00"/>
          </a:solidFill>
          <a:ln w="76200">
            <a:solidFill>
              <a:srgbClr val="0000FF"/>
            </a:solidFill>
            <a:round/>
            <a:headEnd/>
            <a:tailEnd/>
          </a:ln>
        </p:spPr>
        <p:txBody>
          <a:bodyPr/>
          <a:lstStyle/>
          <a:p>
            <a:pPr eaLnBrk="1" hangingPunct="1"/>
            <a:r>
              <a:rPr lang="en-US" sz="3400">
                <a:latin typeface="Arial" charset="0"/>
                <a:cs typeface="Arial" charset="0"/>
              </a:rPr>
              <a:t>Self report</a:t>
            </a:r>
          </a:p>
          <a:p>
            <a:pPr eaLnBrk="1" hangingPunct="1">
              <a:buFont typeface="Arial" charset="0"/>
              <a:buChar char="•"/>
            </a:pPr>
            <a:r>
              <a:rPr lang="en-US" sz="3400">
                <a:latin typeface="Arial" charset="0"/>
                <a:cs typeface="Arial" charset="0"/>
              </a:rPr>
              <a:t> Interview</a:t>
            </a:r>
          </a:p>
          <a:p>
            <a:pPr eaLnBrk="1" hangingPunct="1">
              <a:buFont typeface="Arial" charset="0"/>
              <a:buChar char="•"/>
            </a:pPr>
            <a:r>
              <a:rPr lang="en-US" sz="3400">
                <a:latin typeface="Arial" charset="0"/>
                <a:cs typeface="Arial" charset="0"/>
              </a:rPr>
              <a:t> Questionnaire</a:t>
            </a:r>
          </a:p>
          <a:p>
            <a:pPr eaLnBrk="1" hangingPunct="1">
              <a:buFont typeface="Arial" charset="0"/>
              <a:buChar char="•"/>
            </a:pPr>
            <a:r>
              <a:rPr lang="en-US" sz="3400">
                <a:latin typeface="Arial" charset="0"/>
                <a:cs typeface="Arial" charset="0"/>
              </a:rPr>
              <a:t> Explanation</a:t>
            </a:r>
          </a:p>
        </p:txBody>
      </p:sp>
      <p:sp>
        <p:nvSpPr>
          <p:cNvPr id="10" name="Rectangle 2">
            <a:extLst>
              <a:ext uri="{FF2B5EF4-FFF2-40B4-BE49-F238E27FC236}">
                <a16:creationId xmlns:a16="http://schemas.microsoft.com/office/drawing/2014/main" id="{30DB4578-FF40-B148-A3F1-068D5513F2B0}"/>
              </a:ext>
            </a:extLst>
          </p:cNvPr>
          <p:cNvSpPr>
            <a:spLocks noGrp="1" noChangeArrowheads="1"/>
          </p:cNvSpPr>
          <p:nvPr>
            <p:ph type="title"/>
          </p:nvPr>
        </p:nvSpPr>
        <p:spPr>
          <a:xfrm>
            <a:off x="838200" y="350723"/>
            <a:ext cx="10515600" cy="1325563"/>
          </a:xfrm>
        </p:spPr>
        <p:txBody>
          <a:bodyPr/>
          <a:lstStyle/>
          <a:p>
            <a:r>
              <a:rPr lang="en-US" dirty="0">
                <a:latin typeface="Arial" charset="0"/>
                <a:ea typeface="ＭＳ Ｐゴシック" charset="0"/>
                <a:cs typeface="ＭＳ Ｐゴシック" charset="0"/>
              </a:rPr>
              <a:t>Amount of Experimental Control</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cxnSp>
        <p:nvCxnSpPr>
          <p:cNvPr id="11" name="Straight Arrow Connector 10">
            <a:extLst>
              <a:ext uri="{FF2B5EF4-FFF2-40B4-BE49-F238E27FC236}">
                <a16:creationId xmlns:a16="http://schemas.microsoft.com/office/drawing/2014/main" id="{189FBEE5-4B4D-654D-85D4-758E69691B66}"/>
              </a:ext>
            </a:extLst>
          </p:cNvPr>
          <p:cNvCxnSpPr/>
          <p:nvPr/>
        </p:nvCxnSpPr>
        <p:spPr>
          <a:xfrm>
            <a:off x="4154658" y="1267374"/>
            <a:ext cx="3882683"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63419EC-56F5-8545-AA54-5C0EBE7CB930}"/>
              </a:ext>
            </a:extLst>
          </p:cNvPr>
          <p:cNvSpPr txBox="1"/>
          <p:nvPr/>
        </p:nvSpPr>
        <p:spPr>
          <a:xfrm>
            <a:off x="3047371" y="1013504"/>
            <a:ext cx="95410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None</a:t>
            </a:r>
          </a:p>
        </p:txBody>
      </p:sp>
      <p:sp>
        <p:nvSpPr>
          <p:cNvPr id="13" name="TextBox 12">
            <a:extLst>
              <a:ext uri="{FF2B5EF4-FFF2-40B4-BE49-F238E27FC236}">
                <a16:creationId xmlns:a16="http://schemas.microsoft.com/office/drawing/2014/main" id="{2656A112-E43E-2143-984C-1F684B252AB8}"/>
              </a:ext>
            </a:extLst>
          </p:cNvPr>
          <p:cNvSpPr txBox="1"/>
          <p:nvPr/>
        </p:nvSpPr>
        <p:spPr>
          <a:xfrm>
            <a:off x="8216723" y="1013503"/>
            <a:ext cx="94109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lot </a:t>
            </a:r>
          </a:p>
        </p:txBody>
      </p:sp>
    </p:spTree>
    <p:extLst>
      <p:ext uri="{BB962C8B-B14F-4D97-AF65-F5344CB8AC3E}">
        <p14:creationId xmlns:p14="http://schemas.microsoft.com/office/powerpoint/2010/main" val="42965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Pros &amp; Cons of Experimental Control</a:t>
            </a:r>
          </a:p>
        </p:txBody>
      </p:sp>
      <p:graphicFrame>
        <p:nvGraphicFramePr>
          <p:cNvPr id="81967" name="Group 47"/>
          <p:cNvGraphicFramePr>
            <a:graphicFrameLocks noGrp="1"/>
          </p:cNvGraphicFramePr>
          <p:nvPr/>
        </p:nvGraphicFramePr>
        <p:xfrm>
          <a:off x="1752600" y="1600201"/>
          <a:ext cx="8610600" cy="2232025"/>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569">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33" marB="45733"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33" marB="4573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33" marB="45733"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345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Naturalistic</a:t>
                      </a:r>
                    </a:p>
                  </a:txBody>
                  <a:tcPr marT="45733" marB="4573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Ecologically valid; can generalize</a:t>
                      </a:r>
                    </a:p>
                  </a:txBody>
                  <a:tcPr marT="45733" marB="4573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No control; no causality</a:t>
                      </a:r>
                    </a:p>
                  </a:txBody>
                  <a:tcPr marT="45733" marB="4573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20582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Experimental Control</a:t>
            </a:r>
          </a:p>
        </p:txBody>
      </p:sp>
      <p:graphicFrame>
        <p:nvGraphicFramePr>
          <p:cNvPr id="85025" name="Group 33"/>
          <p:cNvGraphicFramePr>
            <a:graphicFrameLocks noGrp="1"/>
          </p:cNvGraphicFramePr>
          <p:nvPr/>
        </p:nvGraphicFramePr>
        <p:xfrm>
          <a:off x="1752600" y="1600200"/>
          <a:ext cx="8610600" cy="2981326"/>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514">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30" marB="45730"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30" marB="4573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30" marB="45730"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3352">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Naturalistic</a:t>
                      </a:r>
                    </a:p>
                  </a:txBody>
                  <a:tcPr marT="45730" marB="45730"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Ecologically valid; can generalize</a:t>
                      </a:r>
                    </a:p>
                  </a:txBody>
                  <a:tcPr marT="45730" marB="4573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No control; no causality</a:t>
                      </a:r>
                    </a:p>
                  </a:txBody>
                  <a:tcPr marT="45730" marB="45730"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946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Self-report</a:t>
                      </a:r>
                    </a:p>
                  </a:txBody>
                  <a:tcPr marT="45730" marB="45730"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Quick &amp; easy</a:t>
                      </a:r>
                    </a:p>
                  </a:txBody>
                  <a:tcPr marT="45730" marB="4573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dirty="0">
                          <a:ln>
                            <a:noFill/>
                          </a:ln>
                          <a:solidFill>
                            <a:srgbClr val="FF0000"/>
                          </a:solidFill>
                          <a:effectLst/>
                          <a:latin typeface="Arial" charset="0"/>
                          <a:ea typeface="ＭＳ Ｐゴシック" charset="0"/>
                          <a:cs typeface="ＭＳ Ｐゴシック" charset="0"/>
                        </a:rPr>
                        <a:t>Full of biases</a:t>
                      </a:r>
                    </a:p>
                  </a:txBody>
                  <a:tcPr marT="45730" marB="45730"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46869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Experimental Control</a:t>
            </a:r>
          </a:p>
        </p:txBody>
      </p:sp>
      <p:graphicFrame>
        <p:nvGraphicFramePr>
          <p:cNvPr id="86049" name="Group 33"/>
          <p:cNvGraphicFramePr>
            <a:graphicFrameLocks noGrp="1"/>
          </p:cNvGraphicFramePr>
          <p:nvPr/>
        </p:nvGraphicFramePr>
        <p:xfrm>
          <a:off x="1752600" y="1600201"/>
          <a:ext cx="8610600" cy="3986273"/>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234">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13" marB="45713"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13" marB="4571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13" marB="45713"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299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Naturalistic</a:t>
                      </a:r>
                    </a:p>
                  </a:txBody>
                  <a:tcPr marT="45713" marB="4571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Ecologically valid; can generalize</a:t>
                      </a:r>
                    </a:p>
                  </a:txBody>
                  <a:tcPr marT="45713" marB="4571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No control; no causality</a:t>
                      </a:r>
                    </a:p>
                  </a:txBody>
                  <a:tcPr marT="45713" marB="4571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9187">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Self-report</a:t>
                      </a:r>
                    </a:p>
                  </a:txBody>
                  <a:tcPr marT="45713" marB="4571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Quick &amp; easy</a:t>
                      </a:r>
                    </a:p>
                  </a:txBody>
                  <a:tcPr marT="45713" marB="4571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Full of biases</a:t>
                      </a:r>
                    </a:p>
                  </a:txBody>
                  <a:tcPr marT="45713" marB="4571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5802">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Correlational</a:t>
                      </a:r>
                    </a:p>
                  </a:txBody>
                  <a:tcPr marT="45713" marB="4571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Can see relationship</a:t>
                      </a:r>
                    </a:p>
                  </a:txBody>
                  <a:tcPr marT="45713" marB="4571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No causality</a:t>
                      </a:r>
                    </a:p>
                  </a:txBody>
                  <a:tcPr marT="45713" marB="4571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7451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Experimental Control</a:t>
            </a:r>
          </a:p>
        </p:txBody>
      </p:sp>
      <p:graphicFrame>
        <p:nvGraphicFramePr>
          <p:cNvPr id="87073" name="Group 33"/>
          <p:cNvGraphicFramePr>
            <a:graphicFrameLocks noGrp="1"/>
          </p:cNvGraphicFramePr>
          <p:nvPr/>
        </p:nvGraphicFramePr>
        <p:xfrm>
          <a:off x="1752600" y="1600200"/>
          <a:ext cx="8610600" cy="4992688"/>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399">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23" marB="45723"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23" marB="45723"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3133">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Naturalistic</a:t>
                      </a:r>
                    </a:p>
                  </a:txBody>
                  <a:tcPr marT="45723" marB="4572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Ecologically valid; can generalize</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No control; no causality</a:t>
                      </a:r>
                    </a:p>
                  </a:txBody>
                  <a:tcPr marT="45723" marB="4572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9348">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Self-report</a:t>
                      </a:r>
                    </a:p>
                  </a:txBody>
                  <a:tcPr marT="45723" marB="4572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Quick &amp; easy</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Full of biases</a:t>
                      </a:r>
                    </a:p>
                  </a:txBody>
                  <a:tcPr marT="45723" marB="4572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5904">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Correlational</a:t>
                      </a:r>
                    </a:p>
                  </a:txBody>
                  <a:tcPr marT="45723" marB="4572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Can see relationship</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No causality</a:t>
                      </a:r>
                    </a:p>
                  </a:txBody>
                  <a:tcPr marT="45723" marB="4572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05904">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Experimental</a:t>
                      </a:r>
                    </a:p>
                  </a:txBody>
                  <a:tcPr marT="45723" marB="45723"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Lots of control; causal mechs</a:t>
                      </a:r>
                    </a:p>
                  </a:txBody>
                  <a:tcPr marT="45723" marB="4572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Ecologically invalid?</a:t>
                      </a:r>
                    </a:p>
                  </a:txBody>
                  <a:tcPr marT="45723" marB="45723"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813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F60F-1471-4C4C-ABA3-7DD58693BDD1}"/>
              </a:ext>
            </a:extLst>
          </p:cNvPr>
          <p:cNvSpPr>
            <a:spLocks noGrp="1"/>
          </p:cNvSpPr>
          <p:nvPr>
            <p:ph type="title"/>
          </p:nvPr>
        </p:nvSpPr>
        <p:spPr/>
        <p:txBody>
          <a:bodyPr/>
          <a:lstStyle/>
          <a:p>
            <a:r>
              <a:rPr lang="en-US" dirty="0"/>
              <a:t>Why do we use statistics?</a:t>
            </a:r>
          </a:p>
        </p:txBody>
      </p:sp>
      <p:sp>
        <p:nvSpPr>
          <p:cNvPr id="3" name="Content Placeholder 2">
            <a:extLst>
              <a:ext uri="{FF2B5EF4-FFF2-40B4-BE49-F238E27FC236}">
                <a16:creationId xmlns:a16="http://schemas.microsoft.com/office/drawing/2014/main" id="{5F401E32-5F62-4145-9B74-ACC5CA9B2ABD}"/>
              </a:ext>
            </a:extLst>
          </p:cNvPr>
          <p:cNvSpPr>
            <a:spLocks noGrp="1"/>
          </p:cNvSpPr>
          <p:nvPr>
            <p:ph idx="1"/>
          </p:nvPr>
        </p:nvSpPr>
        <p:spPr>
          <a:xfrm>
            <a:off x="838200" y="1825625"/>
            <a:ext cx="5657193" cy="4351338"/>
          </a:xfrm>
        </p:spPr>
        <p:txBody>
          <a:bodyPr>
            <a:normAutofit/>
          </a:bodyPr>
          <a:lstStyle/>
          <a:p>
            <a:r>
              <a:rPr lang="en-US" sz="3000" dirty="0"/>
              <a:t>Present data in ways that are easier to understand</a:t>
            </a:r>
          </a:p>
          <a:p>
            <a:endParaRPr lang="en-US" sz="3000" dirty="0"/>
          </a:p>
          <a:p>
            <a:r>
              <a:rPr lang="en-US" sz="3000" dirty="0"/>
              <a:t>Make inferences about a population based on the data we collect</a:t>
            </a:r>
          </a:p>
          <a:p>
            <a:endParaRPr lang="en-US" sz="3000" dirty="0"/>
          </a:p>
          <a:p>
            <a:r>
              <a:rPr lang="en-US" sz="3000" dirty="0"/>
              <a:t>Test our hypotheses </a:t>
            </a:r>
          </a:p>
        </p:txBody>
      </p:sp>
      <p:pic>
        <p:nvPicPr>
          <p:cNvPr id="4" name="Content Placeholder 4" descr="A person posing for the camera&#10;&#10;Description automatically generated">
            <a:extLst>
              <a:ext uri="{FF2B5EF4-FFF2-40B4-BE49-F238E27FC236}">
                <a16:creationId xmlns:a16="http://schemas.microsoft.com/office/drawing/2014/main" id="{8914537F-4BF5-EF4D-973F-73FBEDE7C904}"/>
              </a:ext>
            </a:extLst>
          </p:cNvPr>
          <p:cNvPicPr>
            <a:picLocks noChangeAspect="1"/>
          </p:cNvPicPr>
          <p:nvPr/>
        </p:nvPicPr>
        <p:blipFill>
          <a:blip r:embed="rId2"/>
          <a:stretch>
            <a:fillRect/>
          </a:stretch>
        </p:blipFill>
        <p:spPr>
          <a:xfrm>
            <a:off x="6844532" y="2323069"/>
            <a:ext cx="4341054" cy="2773451"/>
          </a:xfrm>
          <a:prstGeom prst="rect">
            <a:avLst/>
          </a:prstGeom>
          <a:ln>
            <a:solidFill>
              <a:schemeClr val="tx1"/>
            </a:solidFill>
          </a:ln>
        </p:spPr>
      </p:pic>
    </p:spTree>
    <p:extLst>
      <p:ext uri="{BB962C8B-B14F-4D97-AF65-F5344CB8AC3E}">
        <p14:creationId xmlns:p14="http://schemas.microsoft.com/office/powerpoint/2010/main" val="221283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note on causality…</a:t>
            </a:r>
          </a:p>
        </p:txBody>
      </p:sp>
      <p:sp>
        <p:nvSpPr>
          <p:cNvPr id="3" name="Content Placeholder 2"/>
          <p:cNvSpPr>
            <a:spLocks noGrp="1"/>
          </p:cNvSpPr>
          <p:nvPr>
            <p:ph idx="1"/>
          </p:nvPr>
        </p:nvSpPr>
        <p:spPr>
          <a:xfrm>
            <a:off x="838200" y="1530203"/>
            <a:ext cx="10515600" cy="4351338"/>
          </a:xfrm>
        </p:spPr>
        <p:txBody>
          <a:bodyPr>
            <a:normAutofit/>
          </a:bodyPr>
          <a:lstStyle/>
          <a:p>
            <a:pPr marL="0" indent="0">
              <a:buNone/>
            </a:pPr>
            <a:r>
              <a:rPr lang="en-GB" dirty="0"/>
              <a:t>“That ‘correlation does not imply causation’ is etched into the brains of all scientists…The ability to infer cause-effect is not even a statistical matter in the end. Rather, it is the design of one’s study, the data collection procedures one employs, and the theoretical plausibly that most directly influence whether a cause-effect claim can be made and with what degree of confidence…absent certain design features, numerous processes both systematic and haphazard can induce association between two variables…the greater number of such alternative explanations, the less comfortable we must be making cause-effect claims…”</a:t>
            </a:r>
          </a:p>
        </p:txBody>
      </p:sp>
      <p:sp>
        <p:nvSpPr>
          <p:cNvPr id="4" name="TextBox 3">
            <a:extLst>
              <a:ext uri="{FF2B5EF4-FFF2-40B4-BE49-F238E27FC236}">
                <a16:creationId xmlns:a16="http://schemas.microsoft.com/office/drawing/2014/main" id="{E87DD468-32FA-D74A-999F-6AFB4384E7C5}"/>
              </a:ext>
            </a:extLst>
          </p:cNvPr>
          <p:cNvSpPr txBox="1"/>
          <p:nvPr/>
        </p:nvSpPr>
        <p:spPr>
          <a:xfrm>
            <a:off x="4501662" y="6169709"/>
            <a:ext cx="7532896"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Andrew Hayes </a:t>
            </a:r>
          </a:p>
          <a:p>
            <a:r>
              <a:rPr lang="en-US" dirty="0">
                <a:latin typeface="Arial" panose="020B0604020202020204" pitchFamily="34" charset="0"/>
                <a:cs typeface="Arial" panose="020B0604020202020204" pitchFamily="34" charset="0"/>
              </a:rPr>
              <a:t>Introduction of Mediation, Moderation, and Conditional Process Analysis</a:t>
            </a:r>
          </a:p>
        </p:txBody>
      </p:sp>
    </p:spTree>
    <p:extLst>
      <p:ext uri="{BB962C8B-B14F-4D97-AF65-F5344CB8AC3E}">
        <p14:creationId xmlns:p14="http://schemas.microsoft.com/office/powerpoint/2010/main" val="182159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note on causality…</a:t>
            </a:r>
          </a:p>
        </p:txBody>
      </p:sp>
      <p:sp>
        <p:nvSpPr>
          <p:cNvPr id="3" name="Content Placeholder 2"/>
          <p:cNvSpPr>
            <a:spLocks noGrp="1"/>
          </p:cNvSpPr>
          <p:nvPr>
            <p:ph idx="1"/>
          </p:nvPr>
        </p:nvSpPr>
        <p:spPr>
          <a:xfrm>
            <a:off x="838200" y="1488000"/>
            <a:ext cx="10515600" cy="4351338"/>
          </a:xfrm>
        </p:spPr>
        <p:txBody>
          <a:bodyPr>
            <a:noAutofit/>
          </a:bodyPr>
          <a:lstStyle/>
          <a:p>
            <a:r>
              <a:rPr lang="en-GB" sz="3200" dirty="0"/>
              <a:t>Third variable</a:t>
            </a:r>
          </a:p>
          <a:p>
            <a:pPr lvl="1"/>
            <a:r>
              <a:rPr lang="en-GB" sz="2800" dirty="0"/>
              <a:t>A variable that causes the relation between two other variables</a:t>
            </a:r>
            <a:endParaRPr lang="en-GB" sz="2200" dirty="0"/>
          </a:p>
          <a:p>
            <a:r>
              <a:rPr lang="en-GB" sz="3200" dirty="0"/>
              <a:t>Confounding variable</a:t>
            </a:r>
          </a:p>
          <a:p>
            <a:pPr lvl="1"/>
            <a:r>
              <a:rPr lang="en-GB" sz="2800" dirty="0"/>
              <a:t>A variable (that we may or may not have measured) other than the predictor variables that potentially affects an outcome variable </a:t>
            </a:r>
          </a:p>
          <a:p>
            <a:pPr marL="457200" lvl="1" indent="0">
              <a:buNone/>
            </a:pPr>
            <a:r>
              <a:rPr lang="en-GB" sz="3200" dirty="0"/>
              <a:t>Ruling out other explanations</a:t>
            </a:r>
          </a:p>
          <a:p>
            <a:pPr lvl="1"/>
            <a:r>
              <a:rPr lang="en-GB" sz="2800" dirty="0"/>
              <a:t>Control conditions: the cause is absent (experiment)</a:t>
            </a:r>
          </a:p>
          <a:p>
            <a:pPr lvl="1"/>
            <a:r>
              <a:rPr lang="en-GB" sz="2800" dirty="0"/>
              <a:t>Controlling for possible third variables (partial correlation/multiple regression)</a:t>
            </a:r>
          </a:p>
        </p:txBody>
      </p:sp>
    </p:spTree>
    <p:extLst>
      <p:ext uri="{BB962C8B-B14F-4D97-AF65-F5344CB8AC3E}">
        <p14:creationId xmlns:p14="http://schemas.microsoft.com/office/powerpoint/2010/main" val="340785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Number of Participants</a:t>
            </a:r>
          </a:p>
        </p:txBody>
      </p:sp>
      <p:sp>
        <p:nvSpPr>
          <p:cNvPr id="79874" name="Rectangle 3"/>
          <p:cNvSpPr>
            <a:spLocks noGrp="1" noChangeArrowheads="1"/>
          </p:cNvSpPr>
          <p:nvPr>
            <p:ph type="body" idx="1"/>
          </p:nvPr>
        </p:nvSpPr>
        <p:spPr/>
        <p:txBody>
          <a:bodyPr>
            <a:normAutofit/>
          </a:bodyPr>
          <a:lstStyle/>
          <a:p>
            <a:pPr eaLnBrk="1" hangingPunct="1"/>
            <a:r>
              <a:rPr lang="en-US" sz="3200" dirty="0">
                <a:latin typeface="Arial" charset="0"/>
                <a:ea typeface="ＭＳ Ｐゴシック" charset="0"/>
                <a:cs typeface="ＭＳ Ｐゴシック" charset="0"/>
              </a:rPr>
              <a:t>Case study (1, 2, 3 kids)</a:t>
            </a:r>
          </a:p>
          <a:p>
            <a:pPr lvl="1" eaLnBrk="1" hangingPunct="1"/>
            <a:r>
              <a:rPr lang="en-US" sz="3200" dirty="0">
                <a:latin typeface="Arial" charset="0"/>
                <a:ea typeface="ＭＳ Ｐゴシック" charset="0"/>
              </a:rPr>
              <a:t>Experimental (Little Albert)</a:t>
            </a:r>
          </a:p>
          <a:p>
            <a:pPr lvl="1" eaLnBrk="1" hangingPunct="1"/>
            <a:r>
              <a:rPr lang="en-US" sz="3200" dirty="0">
                <a:latin typeface="Arial" charset="0"/>
                <a:ea typeface="ＭＳ Ｐゴシック" charset="0"/>
              </a:rPr>
              <a:t>Baby biography (</a:t>
            </a:r>
            <a:r>
              <a:rPr lang="en-US" sz="3200" dirty="0" err="1">
                <a:latin typeface="Arial" charset="0"/>
                <a:ea typeface="ＭＳ Ｐゴシック" charset="0"/>
              </a:rPr>
              <a:t>Doddy</a:t>
            </a:r>
            <a:r>
              <a:rPr lang="en-US" sz="3200" dirty="0">
                <a:latin typeface="Arial" charset="0"/>
                <a:ea typeface="ＭＳ Ｐゴシック" charset="0"/>
              </a:rPr>
              <a:t> Darwin)</a:t>
            </a:r>
          </a:p>
          <a:p>
            <a:pPr lvl="1" eaLnBrk="1" hangingPunct="1"/>
            <a:r>
              <a:rPr lang="en-US" sz="3200" dirty="0">
                <a:latin typeface="Arial" charset="0"/>
                <a:ea typeface="ＭＳ Ｐゴシック" charset="0"/>
              </a:rPr>
              <a:t>Special children (Genie)</a:t>
            </a:r>
          </a:p>
          <a:p>
            <a:pPr lvl="1" eaLnBrk="1" hangingPunct="1"/>
            <a:r>
              <a:rPr lang="en-US" sz="3200" dirty="0">
                <a:latin typeface="Arial" charset="0"/>
                <a:ea typeface="ＭＳ Ｐゴシック" charset="0"/>
              </a:rPr>
              <a:t>Existence proofs (Wertheimer</a:t>
            </a:r>
            <a:r>
              <a:rPr lang="ja-JP" altLang="en-US" sz="3200">
                <a:latin typeface="Arial" charset="0"/>
                <a:ea typeface="ＭＳ Ｐゴシック" charset="0"/>
              </a:rPr>
              <a:t>’</a:t>
            </a:r>
            <a:r>
              <a:rPr lang="en-US" altLang="ja-JP" sz="3200" dirty="0">
                <a:latin typeface="Arial" charset="0"/>
                <a:ea typeface="ＭＳ Ｐゴシック" charset="0"/>
              </a:rPr>
              <a:t>s daughter)</a:t>
            </a:r>
          </a:p>
          <a:p>
            <a:pPr eaLnBrk="1" hangingPunct="1"/>
            <a:r>
              <a:rPr lang="en-US" sz="3200" dirty="0">
                <a:latin typeface="Arial" charset="0"/>
                <a:ea typeface="ＭＳ Ｐゴシック" charset="0"/>
                <a:cs typeface="ＭＳ Ｐゴシック" charset="0"/>
              </a:rPr>
              <a:t>Larger samples</a:t>
            </a:r>
          </a:p>
        </p:txBody>
      </p:sp>
    </p:spTree>
    <p:extLst>
      <p:ext uri="{BB962C8B-B14F-4D97-AF65-F5344CB8AC3E}">
        <p14:creationId xmlns:p14="http://schemas.microsoft.com/office/powerpoint/2010/main" val="671467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Timing of Observations</a:t>
            </a:r>
          </a:p>
        </p:txBody>
      </p:sp>
      <p:sp>
        <p:nvSpPr>
          <p:cNvPr id="25603" name="Rectangle 3"/>
          <p:cNvSpPr>
            <a:spLocks noGrp="1" noChangeArrowheads="1"/>
          </p:cNvSpPr>
          <p:nvPr>
            <p:ph type="body" idx="1"/>
          </p:nvPr>
        </p:nvSpPr>
        <p:spPr/>
        <p:txBody>
          <a:bodyPr>
            <a:normAutofit/>
          </a:bodyPr>
          <a:lstStyle/>
          <a:p>
            <a:pPr eaLnBrk="1" hangingPunct="1"/>
            <a:r>
              <a:rPr lang="en-US" sz="3200" dirty="0">
                <a:latin typeface="Arial" charset="0"/>
                <a:ea typeface="ＭＳ Ｐゴシック" charset="0"/>
                <a:cs typeface="ＭＳ Ｐゴシック" charset="0"/>
              </a:rPr>
              <a:t>Cross-sectional (1 observation per S)</a:t>
            </a:r>
          </a:p>
          <a:p>
            <a:pPr lvl="1" eaLnBrk="1" hangingPunct="1"/>
            <a:r>
              <a:rPr lang="en-US" sz="3200" dirty="0">
                <a:latin typeface="Arial" charset="0"/>
                <a:ea typeface="ＭＳ Ｐゴシック" charset="0"/>
              </a:rPr>
              <a:t>Same age, no groups (demonstration studies)</a:t>
            </a:r>
          </a:p>
          <a:p>
            <a:pPr lvl="1" eaLnBrk="1" hangingPunct="1"/>
            <a:r>
              <a:rPr lang="en-US" sz="3200" dirty="0">
                <a:latin typeface="Arial" charset="0"/>
                <a:ea typeface="ＭＳ Ｐゴシック" charset="0"/>
              </a:rPr>
              <a:t>Different age groups (most popular design)</a:t>
            </a:r>
          </a:p>
          <a:p>
            <a:pPr lvl="1" eaLnBrk="1" hangingPunct="1"/>
            <a:r>
              <a:rPr lang="en-US" sz="3200" dirty="0">
                <a:latin typeface="Arial" charset="0"/>
                <a:ea typeface="ＭＳ Ｐゴシック" charset="0"/>
              </a:rPr>
              <a:t>Same age, different ability groups (aka </a:t>
            </a:r>
            <a:r>
              <a:rPr lang="ja-JP" altLang="en-US" sz="3200">
                <a:latin typeface="Arial" charset="0"/>
                <a:ea typeface="ＭＳ Ｐゴシック" charset="0"/>
              </a:rPr>
              <a:t>“</a:t>
            </a:r>
            <a:r>
              <a:rPr lang="en-US" altLang="ja-JP" sz="3200" dirty="0">
                <a:latin typeface="Arial" charset="0"/>
                <a:ea typeface="ＭＳ Ｐゴシック" charset="0"/>
              </a:rPr>
              <a:t>age-matched controls</a:t>
            </a:r>
            <a:r>
              <a:rPr lang="ja-JP" altLang="en-US" sz="3200">
                <a:latin typeface="Arial" charset="0"/>
                <a:ea typeface="ＭＳ Ｐゴシック" charset="0"/>
              </a:rPr>
              <a:t>”</a:t>
            </a:r>
            <a:r>
              <a:rPr lang="en-US" altLang="ja-JP" sz="3200" dirty="0">
                <a:latin typeface="Arial" charset="0"/>
                <a:ea typeface="ＭＳ Ｐゴシック" charset="0"/>
              </a:rPr>
              <a:t> &amp; </a:t>
            </a:r>
            <a:r>
              <a:rPr lang="ja-JP" altLang="en-US" sz="3200">
                <a:latin typeface="Arial" charset="0"/>
                <a:ea typeface="ＭＳ Ｐゴシック" charset="0"/>
              </a:rPr>
              <a:t>“</a:t>
            </a:r>
            <a:r>
              <a:rPr lang="en-US" altLang="ja-JP" sz="3200" dirty="0">
                <a:latin typeface="Arial" charset="0"/>
                <a:ea typeface="ＭＳ Ｐゴシック" charset="0"/>
              </a:rPr>
              <a:t>age-held constant design</a:t>
            </a:r>
            <a:r>
              <a:rPr lang="ja-JP" altLang="en-US" sz="3200">
                <a:latin typeface="Arial" charset="0"/>
                <a:ea typeface="ＭＳ Ｐゴシック" charset="0"/>
              </a:rPr>
              <a:t>”</a:t>
            </a:r>
            <a:r>
              <a:rPr lang="en-US" altLang="ja-JP" sz="3200" dirty="0">
                <a:latin typeface="Arial" charset="0"/>
                <a:ea typeface="ＭＳ Ｐゴシック" charset="0"/>
              </a:rPr>
              <a:t>)</a:t>
            </a:r>
            <a:endParaRPr lang="en-US" sz="3200" dirty="0">
              <a:latin typeface="Arial" charset="0"/>
              <a:ea typeface="ＭＳ Ｐゴシック" charset="0"/>
            </a:endParaRPr>
          </a:p>
        </p:txBody>
      </p:sp>
    </p:spTree>
    <p:extLst>
      <p:ext uri="{BB962C8B-B14F-4D97-AF65-F5344CB8AC3E}">
        <p14:creationId xmlns:p14="http://schemas.microsoft.com/office/powerpoint/2010/main" val="321510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Timing of Observations</a:t>
            </a:r>
          </a:p>
        </p:txBody>
      </p:sp>
      <p:sp>
        <p:nvSpPr>
          <p:cNvPr id="26627" name="Rectangle 3"/>
          <p:cNvSpPr>
            <a:spLocks noGrp="1" noChangeArrowheads="1"/>
          </p:cNvSpPr>
          <p:nvPr>
            <p:ph type="body" idx="1"/>
          </p:nvPr>
        </p:nvSpPr>
        <p:spPr/>
        <p:txBody>
          <a:bodyPr>
            <a:normAutofit/>
          </a:bodyPr>
          <a:lstStyle/>
          <a:p>
            <a:pPr eaLnBrk="1" hangingPunct="1"/>
            <a:r>
              <a:rPr lang="en-US" sz="3200" dirty="0">
                <a:latin typeface="Arial" charset="0"/>
                <a:ea typeface="ＭＳ Ｐゴシック" charset="0"/>
                <a:cs typeface="ＭＳ Ｐゴシック" charset="0"/>
              </a:rPr>
              <a:t>Longitudinal (≥ 2 observations per S)</a:t>
            </a:r>
          </a:p>
          <a:p>
            <a:pPr lvl="1" eaLnBrk="1" hangingPunct="1"/>
            <a:r>
              <a:rPr lang="en-US" sz="3200" dirty="0">
                <a:latin typeface="Arial" charset="0"/>
                <a:ea typeface="ＭＳ Ｐゴシック" charset="0"/>
              </a:rPr>
              <a:t>Age</a:t>
            </a:r>
          </a:p>
          <a:p>
            <a:pPr lvl="1" eaLnBrk="1" hangingPunct="1"/>
            <a:r>
              <a:rPr lang="en-US" sz="3200" dirty="0">
                <a:latin typeface="Arial" charset="0"/>
                <a:ea typeface="ＭＳ Ｐゴシック" charset="0"/>
              </a:rPr>
              <a:t>Ability</a:t>
            </a:r>
          </a:p>
          <a:p>
            <a:pPr lvl="1" eaLnBrk="1" hangingPunct="1"/>
            <a:r>
              <a:rPr lang="en-US" sz="3200" dirty="0">
                <a:latin typeface="Arial" charset="0"/>
                <a:ea typeface="ＭＳ Ｐゴシック" charset="0"/>
              </a:rPr>
              <a:t>Pre/post intervention</a:t>
            </a:r>
          </a:p>
          <a:p>
            <a:pPr lvl="2" eaLnBrk="1" hangingPunct="1"/>
            <a:r>
              <a:rPr lang="en-US" sz="3200" dirty="0">
                <a:latin typeface="Arial" charset="0"/>
                <a:ea typeface="ＭＳ Ｐゴシック" charset="0"/>
              </a:rPr>
              <a:t>Training - intentional intervention</a:t>
            </a:r>
          </a:p>
        </p:txBody>
      </p:sp>
    </p:spTree>
    <p:extLst>
      <p:ext uri="{BB962C8B-B14F-4D97-AF65-F5344CB8AC3E}">
        <p14:creationId xmlns:p14="http://schemas.microsoft.com/office/powerpoint/2010/main" val="55695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Pros &amp; Cons of Designs</a:t>
            </a:r>
          </a:p>
        </p:txBody>
      </p:sp>
      <p:graphicFrame>
        <p:nvGraphicFramePr>
          <p:cNvPr id="46162" name="Group 82"/>
          <p:cNvGraphicFramePr>
            <a:graphicFrameLocks noGrp="1"/>
          </p:cNvGraphicFramePr>
          <p:nvPr/>
        </p:nvGraphicFramePr>
        <p:xfrm>
          <a:off x="1752600" y="2057400"/>
          <a:ext cx="8610600" cy="1841500"/>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3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731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Case study</a:t>
                      </a:r>
                    </a:p>
                  </a:txBody>
                  <a:tcPr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Unique opportunity</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Hard to generalize</a:t>
                      </a:r>
                    </a:p>
                  </a:txBody>
                  <a:tcPr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72722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Designs</a:t>
            </a:r>
          </a:p>
        </p:txBody>
      </p:sp>
      <p:graphicFrame>
        <p:nvGraphicFramePr>
          <p:cNvPr id="57374" name="Group 30"/>
          <p:cNvGraphicFramePr>
            <a:graphicFrameLocks noGrp="1"/>
          </p:cNvGraphicFramePr>
          <p:nvPr/>
        </p:nvGraphicFramePr>
        <p:xfrm>
          <a:off x="1752600" y="2057400"/>
          <a:ext cx="8610600" cy="2914650"/>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3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731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Case study</a:t>
                      </a:r>
                    </a:p>
                  </a:txBody>
                  <a:tcPr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Unique opportunity</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Hard to generalize</a:t>
                      </a:r>
                    </a:p>
                  </a:txBody>
                  <a:tcPr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315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Cross-sectional</a:t>
                      </a:r>
                    </a:p>
                  </a:txBody>
                  <a:tcPr anchor="ctr"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Quick &amp; easy</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Can</a:t>
                      </a:r>
                      <a:r>
                        <a:rPr kumimoji="0" lang="ja-JP" altLang="en-US" sz="3000" b="0" i="0" u="none" strike="noStrike" cap="none" normalizeH="0" baseline="0">
                          <a:ln>
                            <a:noFill/>
                          </a:ln>
                          <a:solidFill>
                            <a:srgbClr val="FF0000"/>
                          </a:solidFill>
                          <a:effectLst/>
                          <a:latin typeface="Arial" charset="0"/>
                          <a:ea typeface="ＭＳ Ｐゴシック" charset="0"/>
                          <a:cs typeface="ＭＳ Ｐゴシック" charset="0"/>
                        </a:rPr>
                        <a:t>’</a:t>
                      </a:r>
                      <a:r>
                        <a:rPr kumimoji="0" lang="en-US" altLang="ja-JP" sz="3000" b="0" i="0" u="none" strike="noStrike" cap="none" normalizeH="0" baseline="0">
                          <a:ln>
                            <a:noFill/>
                          </a:ln>
                          <a:solidFill>
                            <a:srgbClr val="FF0000"/>
                          </a:solidFill>
                          <a:effectLst/>
                          <a:latin typeface="Arial" charset="0"/>
                          <a:ea typeface="ＭＳ Ｐゴシック" charset="0"/>
                          <a:cs typeface="ＭＳ Ｐゴシック" charset="0"/>
                        </a:rPr>
                        <a:t>t see development</a:t>
                      </a:r>
                      <a:endParaRPr kumimoji="0" lang="en-US" sz="3000" b="0" i="0" u="none" strike="noStrike" cap="none" normalizeH="0" baseline="0">
                        <a:ln>
                          <a:noFill/>
                        </a:ln>
                        <a:solidFill>
                          <a:srgbClr val="FF0000"/>
                        </a:solidFill>
                        <a:effectLst/>
                        <a:latin typeface="Arial" charset="0"/>
                        <a:ea typeface="ＭＳ Ｐゴシック" charset="0"/>
                        <a:cs typeface="ＭＳ Ｐゴシック" charset="0"/>
                      </a:endParaRPr>
                    </a:p>
                  </a:txBody>
                  <a:tcPr anchor="ctr" horzOverflow="overflow">
                    <a:lnL w="381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25939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Pros &amp; Cons of Designs</a:t>
            </a:r>
          </a:p>
        </p:txBody>
      </p:sp>
      <p:graphicFrame>
        <p:nvGraphicFramePr>
          <p:cNvPr id="58371" name="Group 3"/>
          <p:cNvGraphicFramePr>
            <a:graphicFrameLocks noGrp="1"/>
          </p:cNvGraphicFramePr>
          <p:nvPr/>
        </p:nvGraphicFramePr>
        <p:xfrm>
          <a:off x="1752600" y="2057401"/>
          <a:ext cx="8610600" cy="4378325"/>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768461">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Design</a:t>
                      </a:r>
                    </a:p>
                  </a:txBody>
                  <a:tcPr marT="45727" marB="45727"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Pro</a:t>
                      </a:r>
                    </a:p>
                  </a:txBody>
                  <a:tcPr marT="45727" marB="45727"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Con</a:t>
                      </a:r>
                    </a:p>
                  </a:txBody>
                  <a:tcPr marT="45727" marB="45727"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7330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Case study</a:t>
                      </a:r>
                    </a:p>
                  </a:txBody>
                  <a:tcPr marT="45727" marB="45727"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Unique opportunity</a:t>
                      </a:r>
                    </a:p>
                  </a:txBody>
                  <a:tcPr marT="45727" marB="45727"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Hard to generalize</a:t>
                      </a:r>
                    </a:p>
                  </a:txBody>
                  <a:tcPr marT="45727" marB="45727"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3306">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Cross-sectional</a:t>
                      </a:r>
                    </a:p>
                  </a:txBody>
                  <a:tcPr marT="45727" marB="45727" anchor="ctr"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Quick &amp; easy</a:t>
                      </a:r>
                    </a:p>
                  </a:txBody>
                  <a:tcPr marT="45727" marB="45727"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bg2"/>
                          </a:solidFill>
                          <a:effectLst/>
                          <a:latin typeface="Arial" charset="0"/>
                          <a:ea typeface="ＭＳ Ｐゴシック" charset="0"/>
                          <a:cs typeface="ＭＳ Ｐゴシック" charset="0"/>
                        </a:rPr>
                        <a:t>Can</a:t>
                      </a:r>
                      <a:r>
                        <a:rPr kumimoji="0" lang="ja-JP" altLang="en-US" sz="3000" b="0" i="0" u="none" strike="noStrike" cap="none" normalizeH="0" baseline="0">
                          <a:ln>
                            <a:noFill/>
                          </a:ln>
                          <a:solidFill>
                            <a:schemeClr val="bg2"/>
                          </a:solidFill>
                          <a:effectLst/>
                          <a:latin typeface="Arial" charset="0"/>
                          <a:ea typeface="ＭＳ Ｐゴシック" charset="0"/>
                          <a:cs typeface="ＭＳ Ｐゴシック" charset="0"/>
                        </a:rPr>
                        <a:t>’</a:t>
                      </a:r>
                      <a:r>
                        <a:rPr kumimoji="0" lang="en-US" altLang="ja-JP" sz="3000" b="0" i="0" u="none" strike="noStrike" cap="none" normalizeH="0" baseline="0">
                          <a:ln>
                            <a:noFill/>
                          </a:ln>
                          <a:solidFill>
                            <a:schemeClr val="bg2"/>
                          </a:solidFill>
                          <a:effectLst/>
                          <a:latin typeface="Arial" charset="0"/>
                          <a:ea typeface="ＭＳ Ｐゴシック" charset="0"/>
                          <a:cs typeface="ＭＳ Ｐゴシック" charset="0"/>
                        </a:rPr>
                        <a:t>t see development</a:t>
                      </a:r>
                      <a:endParaRPr kumimoji="0" lang="en-US" sz="3000" b="0" i="0" u="none" strike="noStrike" cap="none" normalizeH="0" baseline="0">
                        <a:ln>
                          <a:noFill/>
                        </a:ln>
                        <a:solidFill>
                          <a:schemeClr val="bg2"/>
                        </a:solidFill>
                        <a:effectLst/>
                        <a:latin typeface="Arial" charset="0"/>
                        <a:ea typeface="ＭＳ Ｐゴシック" charset="0"/>
                        <a:cs typeface="ＭＳ Ｐゴシック" charset="0"/>
                      </a:endParaRPr>
                    </a:p>
                  </a:txBody>
                  <a:tcPr marT="45727" marB="45727" anchor="ctr" horzOverflow="overflow">
                    <a:lnL w="381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63252">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chemeClr val="tx1"/>
                          </a:solidFill>
                          <a:effectLst/>
                          <a:latin typeface="Arial" charset="0"/>
                          <a:ea typeface="ＭＳ Ｐゴシック" charset="0"/>
                          <a:cs typeface="ＭＳ Ｐゴシック" charset="0"/>
                        </a:rPr>
                        <a:t>Longitudinal</a:t>
                      </a:r>
                    </a:p>
                  </a:txBody>
                  <a:tcPr marT="45727" marB="45727" anchor="ctr"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0000FF"/>
                          </a:solidFill>
                          <a:effectLst/>
                          <a:latin typeface="Arial" charset="0"/>
                          <a:ea typeface="ＭＳ Ｐゴシック" charset="0"/>
                          <a:cs typeface="ＭＳ Ｐゴシック" charset="0"/>
                        </a:rPr>
                        <a:t>Can see developmental changes</a:t>
                      </a:r>
                    </a:p>
                  </a:txBody>
                  <a:tcPr marT="45727" marB="45727"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3000" b="0" i="0" u="none" strike="noStrike" cap="none" normalizeH="0" baseline="0">
                          <a:ln>
                            <a:noFill/>
                          </a:ln>
                          <a:solidFill>
                            <a:srgbClr val="FF0000"/>
                          </a:solidFill>
                          <a:effectLst/>
                          <a:latin typeface="Arial" charset="0"/>
                          <a:ea typeface="ＭＳ Ｐゴシック" charset="0"/>
                          <a:cs typeface="ＭＳ Ｐゴシック" charset="0"/>
                        </a:rPr>
                        <a:t>Expensive, repeated testing</a:t>
                      </a:r>
                    </a:p>
                  </a:txBody>
                  <a:tcPr marT="45727" marB="45727" anchor="ctr" horzOverflow="overflow">
                    <a:lnL w="381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55186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Methods of Data Collection</a:t>
            </a:r>
          </a:p>
        </p:txBody>
      </p:sp>
      <p:sp>
        <p:nvSpPr>
          <p:cNvPr id="3" name="Content Placeholder 2"/>
          <p:cNvSpPr>
            <a:spLocks noGrp="1"/>
          </p:cNvSpPr>
          <p:nvPr>
            <p:ph idx="1"/>
          </p:nvPr>
        </p:nvSpPr>
        <p:spPr>
          <a:xfrm>
            <a:off x="838200" y="1558339"/>
            <a:ext cx="10515600" cy="4351338"/>
          </a:xfrm>
        </p:spPr>
        <p:txBody>
          <a:bodyPr>
            <a:noAutofit/>
          </a:bodyPr>
          <a:lstStyle/>
          <a:p>
            <a:r>
              <a:rPr lang="en-GB" sz="3200" dirty="0"/>
              <a:t>Between-group/Between-subject/independent</a:t>
            </a:r>
          </a:p>
          <a:p>
            <a:pPr lvl="1"/>
            <a:r>
              <a:rPr lang="en-GB" sz="3200" dirty="0"/>
              <a:t>Different entities in experimental conditions</a:t>
            </a:r>
          </a:p>
          <a:p>
            <a:endParaRPr lang="en-GB" sz="3200" dirty="0"/>
          </a:p>
          <a:p>
            <a:r>
              <a:rPr lang="en-GB" sz="3200" dirty="0"/>
              <a:t>Repeated measures (within-subject)</a:t>
            </a:r>
          </a:p>
          <a:p>
            <a:pPr lvl="1"/>
            <a:r>
              <a:rPr lang="en-GB" sz="3200" dirty="0"/>
              <a:t>The same entities take part in all experimental conditions.</a:t>
            </a:r>
          </a:p>
          <a:p>
            <a:pPr lvl="1"/>
            <a:r>
              <a:rPr lang="en-GB" sz="3200" dirty="0"/>
              <a:t>Economical</a:t>
            </a:r>
          </a:p>
          <a:p>
            <a:pPr lvl="1"/>
            <a:r>
              <a:rPr lang="en-GB" sz="3200" dirty="0"/>
              <a:t>Practice effects</a:t>
            </a:r>
          </a:p>
          <a:p>
            <a:pPr lvl="1"/>
            <a:r>
              <a:rPr lang="en-GB" sz="3200" dirty="0"/>
              <a:t>Fatigue</a:t>
            </a:r>
          </a:p>
        </p:txBody>
      </p:sp>
    </p:spTree>
    <p:extLst>
      <p:ext uri="{BB962C8B-B14F-4D97-AF65-F5344CB8AC3E}">
        <p14:creationId xmlns:p14="http://schemas.microsoft.com/office/powerpoint/2010/main" val="316901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Variation</a:t>
            </a:r>
          </a:p>
        </p:txBody>
      </p:sp>
      <p:sp>
        <p:nvSpPr>
          <p:cNvPr id="3" name="Content Placeholder 2"/>
          <p:cNvSpPr>
            <a:spLocks noGrp="1"/>
          </p:cNvSpPr>
          <p:nvPr>
            <p:ph idx="1"/>
          </p:nvPr>
        </p:nvSpPr>
        <p:spPr/>
        <p:txBody>
          <a:bodyPr>
            <a:noAutofit/>
          </a:bodyPr>
          <a:lstStyle/>
          <a:p>
            <a:r>
              <a:rPr lang="en-GB" sz="3200" dirty="0"/>
              <a:t>Systematic Variation</a:t>
            </a:r>
          </a:p>
          <a:p>
            <a:pPr lvl="1"/>
            <a:r>
              <a:rPr lang="en-GB" sz="2800" dirty="0"/>
              <a:t>Differences in performance created by a specific experimental manipulation</a:t>
            </a:r>
          </a:p>
          <a:p>
            <a:r>
              <a:rPr lang="en-GB" sz="3200" dirty="0"/>
              <a:t>Unsystematic Variation</a:t>
            </a:r>
          </a:p>
          <a:p>
            <a:pPr lvl="1"/>
            <a:r>
              <a:rPr lang="en-GB" sz="2800" dirty="0"/>
              <a:t>Differences in performance created by unknown factors</a:t>
            </a:r>
          </a:p>
          <a:p>
            <a:pPr lvl="2"/>
            <a:r>
              <a:rPr lang="en-GB" sz="2800" dirty="0"/>
              <a:t>Age, Gender, IQ, Time of day, Measurement error etc.</a:t>
            </a:r>
            <a:endParaRPr lang="en-GB" sz="3200" dirty="0"/>
          </a:p>
          <a:p>
            <a:r>
              <a:rPr lang="en-GB" sz="3200" dirty="0"/>
              <a:t>Randomization</a:t>
            </a:r>
          </a:p>
          <a:p>
            <a:pPr lvl="1"/>
            <a:r>
              <a:rPr lang="en-GB" sz="2800" dirty="0"/>
              <a:t>Minimizes unsystematic variation</a:t>
            </a:r>
          </a:p>
        </p:txBody>
      </p:sp>
    </p:spTree>
    <p:extLst>
      <p:ext uri="{BB962C8B-B14F-4D97-AF65-F5344CB8AC3E}">
        <p14:creationId xmlns:p14="http://schemas.microsoft.com/office/powerpoint/2010/main" val="8594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33945-5CEB-C341-B017-1F44428CEDCC}"/>
              </a:ext>
            </a:extLst>
          </p:cNvPr>
          <p:cNvSpPr>
            <a:spLocks noGrp="1"/>
          </p:cNvSpPr>
          <p:nvPr>
            <p:ph type="title"/>
          </p:nvPr>
        </p:nvSpPr>
        <p:spPr/>
        <p:txBody>
          <a:bodyPr/>
          <a:lstStyle/>
          <a:p>
            <a:r>
              <a:rPr lang="en-US" dirty="0"/>
              <a:t>Why are people afraid of statistics?</a:t>
            </a:r>
          </a:p>
        </p:txBody>
      </p:sp>
      <p:sp>
        <p:nvSpPr>
          <p:cNvPr id="3" name="Content Placeholder 2">
            <a:extLst>
              <a:ext uri="{FF2B5EF4-FFF2-40B4-BE49-F238E27FC236}">
                <a16:creationId xmlns:a16="http://schemas.microsoft.com/office/drawing/2014/main" id="{5B76AFCD-678F-6A4E-A0A4-9E7ECA794966}"/>
              </a:ext>
            </a:extLst>
          </p:cNvPr>
          <p:cNvSpPr>
            <a:spLocks noGrp="1"/>
          </p:cNvSpPr>
          <p:nvPr>
            <p:ph idx="1"/>
          </p:nvPr>
        </p:nvSpPr>
        <p:spPr>
          <a:xfrm>
            <a:off x="838200" y="1580440"/>
            <a:ext cx="10515600" cy="4351338"/>
          </a:xfrm>
        </p:spPr>
        <p:txBody>
          <a:bodyPr>
            <a:noAutofit/>
          </a:bodyPr>
          <a:lstStyle/>
          <a:p>
            <a:r>
              <a:rPr lang="en-US" sz="3000" dirty="0"/>
              <a:t>Fear of failure</a:t>
            </a:r>
          </a:p>
          <a:p>
            <a:endParaRPr lang="en-US" sz="3000" dirty="0"/>
          </a:p>
          <a:p>
            <a:r>
              <a:rPr lang="en-US" sz="3000" dirty="0"/>
              <a:t>Doubts about worth of statistics</a:t>
            </a:r>
          </a:p>
          <a:p>
            <a:endParaRPr lang="en-US" sz="3000" dirty="0"/>
          </a:p>
          <a:p>
            <a:r>
              <a:rPr lang="en-US" sz="3000" dirty="0"/>
              <a:t>Test and class anxiety</a:t>
            </a:r>
          </a:p>
          <a:p>
            <a:endParaRPr lang="en-US" sz="3000" dirty="0"/>
          </a:p>
          <a:p>
            <a:r>
              <a:rPr lang="en-US" sz="3000" dirty="0"/>
              <a:t>Fear of asking for help</a:t>
            </a:r>
          </a:p>
          <a:p>
            <a:endParaRPr lang="en-US" sz="3000" dirty="0"/>
          </a:p>
          <a:p>
            <a:r>
              <a:rPr lang="en-US" sz="3000" dirty="0"/>
              <a:t>Fear of statistics instructor</a:t>
            </a:r>
          </a:p>
        </p:txBody>
      </p:sp>
      <p:sp>
        <p:nvSpPr>
          <p:cNvPr id="4" name="TextBox 3">
            <a:extLst>
              <a:ext uri="{FF2B5EF4-FFF2-40B4-BE49-F238E27FC236}">
                <a16:creationId xmlns:a16="http://schemas.microsoft.com/office/drawing/2014/main" id="{719EA079-7AAF-F04E-8FA7-FC67D8036868}"/>
              </a:ext>
            </a:extLst>
          </p:cNvPr>
          <p:cNvSpPr txBox="1"/>
          <p:nvPr/>
        </p:nvSpPr>
        <p:spPr>
          <a:xfrm>
            <a:off x="9865722" y="6372444"/>
            <a:ext cx="23262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Onwuegbuzie (2010)</a:t>
            </a:r>
          </a:p>
        </p:txBody>
      </p:sp>
      <p:pic>
        <p:nvPicPr>
          <p:cNvPr id="6" name="Picture 5" descr="A close up of a blackboard&#10;&#10;Description automatically generated">
            <a:extLst>
              <a:ext uri="{FF2B5EF4-FFF2-40B4-BE49-F238E27FC236}">
                <a16:creationId xmlns:a16="http://schemas.microsoft.com/office/drawing/2014/main" id="{BF82C081-36DC-DA40-96A1-0F77DA8C6B1A}"/>
              </a:ext>
            </a:extLst>
          </p:cNvPr>
          <p:cNvPicPr>
            <a:picLocks noChangeAspect="1"/>
          </p:cNvPicPr>
          <p:nvPr/>
        </p:nvPicPr>
        <p:blipFill>
          <a:blip r:embed="rId3"/>
          <a:stretch>
            <a:fillRect/>
          </a:stretch>
        </p:blipFill>
        <p:spPr>
          <a:xfrm>
            <a:off x="6968181" y="2363572"/>
            <a:ext cx="4177613" cy="2785075"/>
          </a:xfrm>
          <a:prstGeom prst="rect">
            <a:avLst/>
          </a:prstGeom>
          <a:ln>
            <a:solidFill>
              <a:schemeClr val="tx1"/>
            </a:solidFill>
          </a:ln>
        </p:spPr>
      </p:pic>
    </p:spTree>
    <p:extLst>
      <p:ext uri="{BB962C8B-B14F-4D97-AF65-F5344CB8AC3E}">
        <p14:creationId xmlns:p14="http://schemas.microsoft.com/office/powerpoint/2010/main" val="169104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Visualizing Data: Histograms</a:t>
            </a:r>
          </a:p>
        </p:txBody>
      </p:sp>
      <p:sp>
        <p:nvSpPr>
          <p:cNvPr id="3" name="Content Placeholder 2"/>
          <p:cNvSpPr>
            <a:spLocks noGrp="1"/>
          </p:cNvSpPr>
          <p:nvPr>
            <p:ph idx="1"/>
          </p:nvPr>
        </p:nvSpPr>
        <p:spPr/>
        <p:txBody>
          <a:bodyPr/>
          <a:lstStyle/>
          <a:p>
            <a:r>
              <a:rPr lang="en-GB" sz="3200" dirty="0"/>
              <a:t>Frequency Distributions (aka Histograms)</a:t>
            </a:r>
          </a:p>
          <a:p>
            <a:pPr lvl="1"/>
            <a:r>
              <a:rPr lang="en-GB" sz="3200" dirty="0"/>
              <a:t>A graph plotting values of observations on the horizontal axis, with a bar showing how many times each value occurred in the data set</a:t>
            </a:r>
          </a:p>
          <a:p>
            <a:pPr lvl="1"/>
            <a:endParaRPr lang="en-GB" sz="3200" dirty="0"/>
          </a:p>
          <a:p>
            <a:r>
              <a:rPr lang="en-GB" sz="3200" dirty="0"/>
              <a:t>The ‘Normal’ Distribution</a:t>
            </a:r>
          </a:p>
          <a:p>
            <a:pPr lvl="1"/>
            <a:r>
              <a:rPr lang="en-GB" sz="3200" dirty="0"/>
              <a:t>Bell shaped</a:t>
            </a:r>
          </a:p>
          <a:p>
            <a:pPr lvl="1"/>
            <a:r>
              <a:rPr lang="en-GB" sz="3200" dirty="0"/>
              <a:t>Symmetrical around the centre</a:t>
            </a:r>
          </a:p>
          <a:p>
            <a:pPr lvl="1"/>
            <a:endParaRPr lang="en-GB" dirty="0"/>
          </a:p>
        </p:txBody>
      </p:sp>
    </p:spTree>
    <p:extLst>
      <p:ext uri="{BB962C8B-B14F-4D97-AF65-F5344CB8AC3E}">
        <p14:creationId xmlns:p14="http://schemas.microsoft.com/office/powerpoint/2010/main" val="22962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Normal Distribution</a:t>
            </a:r>
          </a:p>
        </p:txBody>
      </p:sp>
      <p:sp>
        <p:nvSpPr>
          <p:cNvPr id="3" name="Content Placeholder 2"/>
          <p:cNvSpPr>
            <a:spLocks noGrp="1"/>
          </p:cNvSpPr>
          <p:nvPr>
            <p:ph idx="1"/>
          </p:nvPr>
        </p:nvSpPr>
        <p:spPr>
          <a:xfrm>
            <a:off x="2679701" y="1930401"/>
            <a:ext cx="7531100" cy="4195763"/>
          </a:xfrm>
        </p:spPr>
        <p:txBody>
          <a:bodyPr>
            <a:normAutofit/>
          </a:bodyPr>
          <a:lstStyle/>
          <a:p>
            <a:endParaRPr lang="en-GB" b="1" dirty="0"/>
          </a:p>
          <a:p>
            <a:endParaRPr lang="en-GB" b="1" dirty="0"/>
          </a:p>
          <a:p>
            <a:endParaRPr lang="en-GB" b="1" dirty="0"/>
          </a:p>
          <a:p>
            <a:endParaRPr lang="en-GB" b="1" dirty="0"/>
          </a:p>
          <a:p>
            <a:endParaRPr lang="en-GB" b="1" dirty="0"/>
          </a:p>
          <a:p>
            <a:endParaRPr lang="en-GB" b="1" dirty="0"/>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090430" y="1429743"/>
            <a:ext cx="7093326" cy="4961117"/>
          </a:xfrm>
          <a:prstGeom prst="rect">
            <a:avLst/>
          </a:prstGeom>
        </p:spPr>
      </p:pic>
    </p:spTree>
    <p:extLst>
      <p:ext uri="{BB962C8B-B14F-4D97-AF65-F5344CB8AC3E}">
        <p14:creationId xmlns:p14="http://schemas.microsoft.com/office/powerpoint/2010/main" val="1797866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Probability Distribution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27" y="1397000"/>
            <a:ext cx="7986702" cy="5095875"/>
          </a:xfrm>
          <a:prstGeom prst="rect">
            <a:avLst/>
          </a:prstGeom>
        </p:spPr>
      </p:pic>
    </p:spTree>
    <p:extLst>
      <p:ext uri="{BB962C8B-B14F-4D97-AF65-F5344CB8AC3E}">
        <p14:creationId xmlns:p14="http://schemas.microsoft.com/office/powerpoint/2010/main" val="833358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 Function of a Normal Distribution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316" y="1560537"/>
            <a:ext cx="8315187" cy="5163820"/>
          </a:xfrm>
          <a:prstGeom prst="rect">
            <a:avLst/>
          </a:prstGeom>
        </p:spPr>
      </p:pic>
    </p:spTree>
    <p:extLst>
      <p:ext uri="{BB962C8B-B14F-4D97-AF65-F5344CB8AC3E}">
        <p14:creationId xmlns:p14="http://schemas.microsoft.com/office/powerpoint/2010/main" val="1070976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Z-Scores</a:t>
            </a:r>
            <a:endParaRPr lang="en-GB" i="1" dirty="0"/>
          </a:p>
        </p:txBody>
      </p:sp>
      <p:sp>
        <p:nvSpPr>
          <p:cNvPr id="3" name="Content Placeholder 2"/>
          <p:cNvSpPr>
            <a:spLocks noGrp="1"/>
          </p:cNvSpPr>
          <p:nvPr>
            <p:ph idx="1"/>
          </p:nvPr>
        </p:nvSpPr>
        <p:spPr>
          <a:xfrm>
            <a:off x="838199" y="1458108"/>
            <a:ext cx="11020865" cy="2686056"/>
          </a:xfrm>
        </p:spPr>
        <p:txBody>
          <a:bodyPr>
            <a:normAutofit/>
          </a:bodyPr>
          <a:lstStyle/>
          <a:p>
            <a:r>
              <a:rPr lang="en-GB" sz="3200" dirty="0"/>
              <a:t>Z-scores</a:t>
            </a:r>
          </a:p>
          <a:p>
            <a:pPr lvl="1"/>
            <a:r>
              <a:rPr lang="en-GB" sz="2800" dirty="0"/>
              <a:t>Standardising a score with respect to the other scores in the group.</a:t>
            </a:r>
          </a:p>
          <a:p>
            <a:pPr lvl="1"/>
            <a:r>
              <a:rPr lang="en-GB" sz="2800" dirty="0"/>
              <a:t>Expresses a score in terms of how many standard deviations it is away from the mean.</a:t>
            </a:r>
          </a:p>
          <a:p>
            <a:pPr lvl="1"/>
            <a:r>
              <a:rPr lang="en-GB" sz="2800" dirty="0"/>
              <a:t>The distribution of </a:t>
            </a:r>
            <a:r>
              <a:rPr lang="en-GB" sz="2800" i="1" dirty="0"/>
              <a:t>z</a:t>
            </a:r>
            <a:r>
              <a:rPr lang="en-GB" sz="2800" dirty="0"/>
              <a:t>-scores has a mean of 0 and </a:t>
            </a:r>
            <a:r>
              <a:rPr lang="en-GB" sz="2800" i="1" dirty="0"/>
              <a:t>SD</a:t>
            </a:r>
            <a:r>
              <a:rPr lang="en-GB" sz="2800" dirty="0"/>
              <a:t> = 1.</a:t>
            </a:r>
          </a:p>
          <a:p>
            <a:endParaRPr lang="en-GB" dirty="0"/>
          </a:p>
        </p:txBody>
      </p:sp>
      <p:pic>
        <p:nvPicPr>
          <p:cNvPr id="4" name="Picture 3"/>
          <p:cNvPicPr/>
          <p:nvPr/>
        </p:nvPicPr>
        <p:blipFill>
          <a:blip r:embed="rId3"/>
          <a:srcRect/>
          <a:stretch>
            <a:fillRect/>
          </a:stretch>
        </p:blipFill>
        <p:spPr bwMode="auto">
          <a:xfrm>
            <a:off x="4348150" y="3911584"/>
            <a:ext cx="3435372" cy="2463816"/>
          </a:xfrm>
          <a:prstGeom prst="rect">
            <a:avLst/>
          </a:prstGeom>
          <a:noFill/>
          <a:ln w="9525">
            <a:noFill/>
            <a:miter lim="800000"/>
            <a:headEnd/>
            <a:tailEnd/>
          </a:ln>
        </p:spPr>
      </p:pic>
    </p:spTree>
    <p:extLst>
      <p:ext uri="{BB962C8B-B14F-4D97-AF65-F5344CB8AC3E}">
        <p14:creationId xmlns:p14="http://schemas.microsoft.com/office/powerpoint/2010/main" val="1655569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Normal Distribution of Z-Scores</a:t>
            </a:r>
          </a:p>
        </p:txBody>
      </p:sp>
      <p:sp>
        <p:nvSpPr>
          <p:cNvPr id="3" name="Content Placeholder 2"/>
          <p:cNvSpPr>
            <a:spLocks noGrp="1"/>
          </p:cNvSpPr>
          <p:nvPr>
            <p:ph idx="1"/>
          </p:nvPr>
        </p:nvSpPr>
        <p:spPr>
          <a:xfrm>
            <a:off x="2679701" y="1930401"/>
            <a:ext cx="7531100" cy="4195763"/>
          </a:xfrm>
        </p:spPr>
        <p:txBody>
          <a:bodyPr>
            <a:normAutofit/>
          </a:bodyPr>
          <a:lstStyle/>
          <a:p>
            <a:endParaRPr lang="en-GB" b="1" dirty="0"/>
          </a:p>
          <a:p>
            <a:endParaRPr lang="en-GB" b="1" dirty="0"/>
          </a:p>
          <a:p>
            <a:endParaRPr lang="en-GB" b="1" dirty="0"/>
          </a:p>
          <a:p>
            <a:endParaRPr lang="en-GB" b="1" dirty="0"/>
          </a:p>
          <a:p>
            <a:endParaRPr lang="en-GB" b="1" dirty="0"/>
          </a:p>
          <a:p>
            <a:endParaRPr lang="en-GB" b="1" dirty="0"/>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54267" y="1611223"/>
            <a:ext cx="7093326" cy="4961117"/>
          </a:xfrm>
          <a:prstGeom prst="rect">
            <a:avLst/>
          </a:prstGeom>
        </p:spPr>
      </p:pic>
      <p:sp>
        <p:nvSpPr>
          <p:cNvPr id="5" name="Content Placeholder 2">
            <a:extLst>
              <a:ext uri="{FF2B5EF4-FFF2-40B4-BE49-F238E27FC236}">
                <a16:creationId xmlns:a16="http://schemas.microsoft.com/office/drawing/2014/main" id="{FE54407F-E366-5647-845D-CFDD19F9F740}"/>
              </a:ext>
            </a:extLst>
          </p:cNvPr>
          <p:cNvSpPr txBox="1">
            <a:spLocks/>
          </p:cNvSpPr>
          <p:nvPr/>
        </p:nvSpPr>
        <p:spPr>
          <a:xfrm>
            <a:off x="7413281" y="1611223"/>
            <a:ext cx="4198035" cy="51323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1.96 cuts off the top 2.5% of the distribution.</a:t>
            </a:r>
          </a:p>
          <a:p>
            <a:r>
              <a:rPr lang="en-GB" dirty="0"/>
              <a:t>−1.96 cuts off the bottom 2.5% of the distribution.</a:t>
            </a:r>
          </a:p>
          <a:p>
            <a:r>
              <a:rPr lang="en-GB" dirty="0"/>
              <a:t>As such, 95% of z-scores lie between −1.96 and 1.96.</a:t>
            </a:r>
          </a:p>
          <a:p>
            <a:r>
              <a:rPr lang="en-GB" dirty="0"/>
              <a:t>99% of z-scores lie between −2.58 and 2.58,</a:t>
            </a:r>
          </a:p>
          <a:p>
            <a:r>
              <a:rPr lang="en-GB" dirty="0"/>
              <a:t>99.9% of them lie between −3.29 and 3.29. </a:t>
            </a:r>
          </a:p>
        </p:txBody>
      </p:sp>
    </p:spTree>
    <p:extLst>
      <p:ext uri="{BB962C8B-B14F-4D97-AF65-F5344CB8AC3E}">
        <p14:creationId xmlns:p14="http://schemas.microsoft.com/office/powerpoint/2010/main" val="1925312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Properties of Frequency Distributions</a:t>
            </a:r>
          </a:p>
        </p:txBody>
      </p:sp>
      <p:sp>
        <p:nvSpPr>
          <p:cNvPr id="3" name="Content Placeholder 2"/>
          <p:cNvSpPr>
            <a:spLocks noGrp="1"/>
          </p:cNvSpPr>
          <p:nvPr>
            <p:ph idx="1"/>
          </p:nvPr>
        </p:nvSpPr>
        <p:spPr/>
        <p:txBody>
          <a:bodyPr>
            <a:normAutofit/>
          </a:bodyPr>
          <a:lstStyle/>
          <a:p>
            <a:r>
              <a:rPr lang="en-GB" dirty="0"/>
              <a:t>Skew</a:t>
            </a:r>
          </a:p>
          <a:p>
            <a:pPr lvl="1"/>
            <a:r>
              <a:rPr lang="en-GB" dirty="0"/>
              <a:t>The symmetry of the distribution.</a:t>
            </a:r>
          </a:p>
          <a:p>
            <a:pPr lvl="1"/>
            <a:r>
              <a:rPr lang="en-GB" dirty="0"/>
              <a:t>Positive skew (scores bunched at low values with the tail pointing to high values).</a:t>
            </a:r>
          </a:p>
          <a:p>
            <a:pPr lvl="1"/>
            <a:r>
              <a:rPr lang="en-GB" dirty="0"/>
              <a:t>Negative skew (scores bunched at high values with the tail pointing to low values).</a:t>
            </a:r>
          </a:p>
          <a:p>
            <a:r>
              <a:rPr lang="en-GB" dirty="0"/>
              <a:t>Kurtosis</a:t>
            </a:r>
          </a:p>
          <a:p>
            <a:pPr lvl="1"/>
            <a:r>
              <a:rPr lang="en-GB" dirty="0"/>
              <a:t>The ‘heaviness’ of the tails.</a:t>
            </a:r>
          </a:p>
          <a:p>
            <a:pPr lvl="1"/>
            <a:r>
              <a:rPr lang="en-GB" dirty="0"/>
              <a:t>Leptokurtic = heavy tails.</a:t>
            </a:r>
          </a:p>
          <a:p>
            <a:pPr lvl="1"/>
            <a:r>
              <a:rPr lang="en-GB" dirty="0" err="1"/>
              <a:t>Platykurtic</a:t>
            </a:r>
            <a:r>
              <a:rPr lang="en-GB" dirty="0"/>
              <a:t> = light tails.</a:t>
            </a:r>
          </a:p>
          <a:p>
            <a:pPr lvl="1"/>
            <a:endParaRPr lang="en-GB" dirty="0"/>
          </a:p>
        </p:txBody>
      </p:sp>
    </p:spTree>
    <p:extLst>
      <p:ext uri="{BB962C8B-B14F-4D97-AF65-F5344CB8AC3E}">
        <p14:creationId xmlns:p14="http://schemas.microsoft.com/office/powerpoint/2010/main" val="371882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Skew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869" y="1533357"/>
            <a:ext cx="9328192" cy="4664096"/>
          </a:xfrm>
          <a:prstGeom prst="rect">
            <a:avLst/>
          </a:prstGeom>
        </p:spPr>
      </p:pic>
    </p:spTree>
    <p:extLst>
      <p:ext uri="{BB962C8B-B14F-4D97-AF65-F5344CB8AC3E}">
        <p14:creationId xmlns:p14="http://schemas.microsoft.com/office/powerpoint/2010/main" val="1009763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Kurtosis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963" y="1419885"/>
            <a:ext cx="9723950" cy="4861975"/>
          </a:xfrm>
          <a:prstGeom prst="rect">
            <a:avLst/>
          </a:prstGeom>
        </p:spPr>
      </p:pic>
    </p:spTree>
    <p:extLst>
      <p:ext uri="{BB962C8B-B14F-4D97-AF65-F5344CB8AC3E}">
        <p14:creationId xmlns:p14="http://schemas.microsoft.com/office/powerpoint/2010/main" val="1228121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Central Tendency: Mode</a:t>
            </a:r>
          </a:p>
        </p:txBody>
      </p:sp>
      <p:sp>
        <p:nvSpPr>
          <p:cNvPr id="3" name="Content Placeholder 2"/>
          <p:cNvSpPr>
            <a:spLocks noGrp="1"/>
          </p:cNvSpPr>
          <p:nvPr>
            <p:ph idx="1"/>
          </p:nvPr>
        </p:nvSpPr>
        <p:spPr/>
        <p:txBody>
          <a:bodyPr/>
          <a:lstStyle/>
          <a:p>
            <a:r>
              <a:rPr lang="en-GB" dirty="0"/>
              <a:t>Mode</a:t>
            </a:r>
          </a:p>
          <a:p>
            <a:pPr lvl="1"/>
            <a:r>
              <a:rPr lang="en-GB" dirty="0"/>
              <a:t>The most frequent score</a:t>
            </a:r>
          </a:p>
          <a:p>
            <a:endParaRPr lang="en-GB" dirty="0"/>
          </a:p>
          <a:p>
            <a:r>
              <a:rPr lang="en-GB" dirty="0"/>
              <a:t>Bimodal</a:t>
            </a:r>
          </a:p>
          <a:p>
            <a:pPr lvl="1"/>
            <a:r>
              <a:rPr lang="en-GB" dirty="0"/>
              <a:t>Having two modes</a:t>
            </a:r>
          </a:p>
          <a:p>
            <a:endParaRPr lang="en-GB" dirty="0"/>
          </a:p>
          <a:p>
            <a:r>
              <a:rPr lang="en-GB" dirty="0"/>
              <a:t>Multimodal</a:t>
            </a:r>
          </a:p>
          <a:p>
            <a:pPr lvl="1"/>
            <a:r>
              <a:rPr lang="en-GB" dirty="0"/>
              <a:t>Having several modes</a:t>
            </a:r>
          </a:p>
        </p:txBody>
      </p:sp>
    </p:spTree>
    <p:extLst>
      <p:ext uri="{BB962C8B-B14F-4D97-AF65-F5344CB8AC3E}">
        <p14:creationId xmlns:p14="http://schemas.microsoft.com/office/powerpoint/2010/main" val="25198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0192B-917F-094D-B066-E32275475559}"/>
              </a:ext>
            </a:extLst>
          </p:cNvPr>
          <p:cNvSpPr>
            <a:spLocks noGrp="1"/>
          </p:cNvSpPr>
          <p:nvPr>
            <p:ph type="title"/>
          </p:nvPr>
        </p:nvSpPr>
        <p:spPr/>
        <p:txBody>
          <a:bodyPr/>
          <a:lstStyle/>
          <a:p>
            <a:r>
              <a:rPr lang="en-US" dirty="0"/>
              <a:t>A well-kept secret in academia…</a:t>
            </a:r>
          </a:p>
        </p:txBody>
      </p:sp>
      <p:sp>
        <p:nvSpPr>
          <p:cNvPr id="3" name="Content Placeholder 2">
            <a:extLst>
              <a:ext uri="{FF2B5EF4-FFF2-40B4-BE49-F238E27FC236}">
                <a16:creationId xmlns:a16="http://schemas.microsoft.com/office/drawing/2014/main" id="{64F7E4AB-B043-6C48-9D59-B91A49BE7399}"/>
              </a:ext>
            </a:extLst>
          </p:cNvPr>
          <p:cNvSpPr>
            <a:spLocks noGrp="1"/>
          </p:cNvSpPr>
          <p:nvPr>
            <p:ph idx="1"/>
          </p:nvPr>
        </p:nvSpPr>
        <p:spPr>
          <a:xfrm>
            <a:off x="838200" y="1825625"/>
            <a:ext cx="7351059" cy="4351338"/>
          </a:xfrm>
        </p:spPr>
        <p:txBody>
          <a:bodyPr>
            <a:normAutofit/>
          </a:bodyPr>
          <a:lstStyle/>
          <a:p>
            <a:r>
              <a:rPr lang="en-US" sz="3000" dirty="0"/>
              <a:t>Most professors don’t know exactly what statistical test they should use </a:t>
            </a:r>
          </a:p>
          <a:p>
            <a:endParaRPr lang="en-US" sz="3000" dirty="0"/>
          </a:p>
          <a:p>
            <a:r>
              <a:rPr lang="en-US" sz="3000" dirty="0"/>
              <a:t>We also need to reference books       and charts to figure it out</a:t>
            </a:r>
          </a:p>
          <a:p>
            <a:endParaRPr lang="en-US" sz="3000" dirty="0"/>
          </a:p>
          <a:p>
            <a:r>
              <a:rPr lang="en-US" sz="3000" dirty="0"/>
              <a:t>That’s what books, charts, and people who know more than you are there for</a:t>
            </a:r>
          </a:p>
        </p:txBody>
      </p:sp>
      <p:pic>
        <p:nvPicPr>
          <p:cNvPr id="5" name="Picture 4" descr="A person wearing a suit and tie&#10;&#10;Description automatically generated">
            <a:extLst>
              <a:ext uri="{FF2B5EF4-FFF2-40B4-BE49-F238E27FC236}">
                <a16:creationId xmlns:a16="http://schemas.microsoft.com/office/drawing/2014/main" id="{32C117BA-1689-B245-A5AD-D7AAF4E08FF3}"/>
              </a:ext>
            </a:extLst>
          </p:cNvPr>
          <p:cNvPicPr>
            <a:picLocks noChangeAspect="1"/>
          </p:cNvPicPr>
          <p:nvPr/>
        </p:nvPicPr>
        <p:blipFill>
          <a:blip r:embed="rId2"/>
          <a:stretch>
            <a:fillRect/>
          </a:stretch>
        </p:blipFill>
        <p:spPr>
          <a:xfrm>
            <a:off x="7475071" y="2338107"/>
            <a:ext cx="3878729" cy="2181785"/>
          </a:xfrm>
          <a:prstGeom prst="rect">
            <a:avLst/>
          </a:prstGeom>
          <a:ln>
            <a:solidFill>
              <a:schemeClr val="tx1"/>
            </a:solidFill>
          </a:ln>
        </p:spPr>
      </p:pic>
    </p:spTree>
    <p:extLst>
      <p:ext uri="{BB962C8B-B14F-4D97-AF65-F5344CB8AC3E}">
        <p14:creationId xmlns:p14="http://schemas.microsoft.com/office/powerpoint/2010/main" val="84541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Bimodal and Multimodal Distributions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301" y="1690688"/>
            <a:ext cx="8979584" cy="4489792"/>
          </a:xfrm>
          <a:prstGeom prst="rect">
            <a:avLst/>
          </a:prstGeom>
        </p:spPr>
      </p:pic>
    </p:spTree>
    <p:extLst>
      <p:ext uri="{BB962C8B-B14F-4D97-AF65-F5344CB8AC3E}">
        <p14:creationId xmlns:p14="http://schemas.microsoft.com/office/powerpoint/2010/main" val="306216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Central Tendency: Median</a:t>
            </a:r>
          </a:p>
        </p:txBody>
      </p:sp>
      <p:sp>
        <p:nvSpPr>
          <p:cNvPr id="3" name="Content Placeholder 2"/>
          <p:cNvSpPr>
            <a:spLocks noGrp="1"/>
          </p:cNvSpPr>
          <p:nvPr>
            <p:ph idx="1"/>
          </p:nvPr>
        </p:nvSpPr>
        <p:spPr/>
        <p:txBody>
          <a:bodyPr>
            <a:normAutofit/>
          </a:bodyPr>
          <a:lstStyle/>
          <a:p>
            <a:r>
              <a:rPr lang="en-GB" sz="3200" dirty="0"/>
              <a:t>The Median is the middle score when scores are ordered:</a:t>
            </a: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2644772" y="3087360"/>
            <a:ext cx="7833360" cy="2829580"/>
          </a:xfrm>
          <a:prstGeom prst="rect">
            <a:avLst/>
          </a:prstGeom>
        </p:spPr>
      </p:pic>
    </p:spTree>
    <p:extLst>
      <p:ext uri="{BB962C8B-B14F-4D97-AF65-F5344CB8AC3E}">
        <p14:creationId xmlns:p14="http://schemas.microsoft.com/office/powerpoint/2010/main" val="1733588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Central Tendency: Mean</a:t>
            </a:r>
          </a:p>
        </p:txBody>
      </p:sp>
      <p:sp>
        <p:nvSpPr>
          <p:cNvPr id="3" name="Content Placeholder 2"/>
          <p:cNvSpPr>
            <a:spLocks noGrp="1"/>
          </p:cNvSpPr>
          <p:nvPr>
            <p:ph idx="1"/>
          </p:nvPr>
        </p:nvSpPr>
        <p:spPr>
          <a:xfrm>
            <a:off x="838200" y="1690688"/>
            <a:ext cx="10626969" cy="2043114"/>
          </a:xfrm>
        </p:spPr>
        <p:txBody>
          <a:bodyPr>
            <a:normAutofit/>
          </a:bodyPr>
          <a:lstStyle/>
          <a:p>
            <a:r>
              <a:rPr lang="en-GB" sz="3200" dirty="0"/>
              <a:t>The Mean is the sum of scores divided by the number of scores:</a:t>
            </a:r>
          </a:p>
        </p:txBody>
      </p:sp>
      <p:sp>
        <p:nvSpPr>
          <p:cNvPr id="819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6" name="Rectangle 4"/>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8" name="Rectangle 6"/>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7" name="Picture 6"/>
          <p:cNvPicPr>
            <a:picLocks noChangeAspect="1"/>
          </p:cNvPicPr>
          <p:nvPr/>
        </p:nvPicPr>
        <p:blipFill>
          <a:blip r:embed="rId3"/>
          <a:stretch>
            <a:fillRect/>
          </a:stretch>
        </p:blipFill>
        <p:spPr>
          <a:xfrm>
            <a:off x="4346721" y="2814135"/>
            <a:ext cx="2142744" cy="1158240"/>
          </a:xfrm>
          <a:prstGeom prst="rect">
            <a:avLst/>
          </a:prstGeom>
        </p:spPr>
      </p:pic>
      <p:pic>
        <p:nvPicPr>
          <p:cNvPr id="8" name="Picture 7"/>
          <p:cNvPicPr>
            <a:picLocks noChangeAspect="1"/>
          </p:cNvPicPr>
          <p:nvPr/>
        </p:nvPicPr>
        <p:blipFill>
          <a:blip r:embed="rId4"/>
          <a:stretch>
            <a:fillRect/>
          </a:stretch>
        </p:blipFill>
        <p:spPr>
          <a:xfrm>
            <a:off x="2810021" y="3944435"/>
            <a:ext cx="5543550" cy="971550"/>
          </a:xfrm>
          <a:prstGeom prst="rect">
            <a:avLst/>
          </a:prstGeom>
        </p:spPr>
      </p:pic>
      <p:pic>
        <p:nvPicPr>
          <p:cNvPr id="9" name="Picture 8"/>
          <p:cNvPicPr>
            <a:picLocks noChangeAspect="1"/>
          </p:cNvPicPr>
          <p:nvPr/>
        </p:nvPicPr>
        <p:blipFill>
          <a:blip r:embed="rId5"/>
          <a:stretch>
            <a:fillRect/>
          </a:stretch>
        </p:blipFill>
        <p:spPr>
          <a:xfrm>
            <a:off x="2937021" y="5214435"/>
            <a:ext cx="2381250" cy="819150"/>
          </a:xfrm>
          <a:prstGeom prst="rect">
            <a:avLst/>
          </a:prstGeom>
        </p:spPr>
      </p:pic>
    </p:spTree>
    <p:extLst>
      <p:ext uri="{BB962C8B-B14F-4D97-AF65-F5344CB8AC3E}">
        <p14:creationId xmlns:p14="http://schemas.microsoft.com/office/powerpoint/2010/main" val="1877339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Dispersion: Interquartile Range</a:t>
            </a:r>
          </a:p>
        </p:txBody>
      </p:sp>
      <p:sp>
        <p:nvSpPr>
          <p:cNvPr id="3" name="Content Placeholder 2"/>
          <p:cNvSpPr>
            <a:spLocks noGrp="1"/>
          </p:cNvSpPr>
          <p:nvPr>
            <p:ph idx="1"/>
          </p:nvPr>
        </p:nvSpPr>
        <p:spPr>
          <a:xfrm>
            <a:off x="838199" y="1572067"/>
            <a:ext cx="10626969" cy="2185989"/>
          </a:xfrm>
        </p:spPr>
        <p:txBody>
          <a:bodyPr>
            <a:normAutofit/>
          </a:bodyPr>
          <a:lstStyle/>
          <a:p>
            <a:r>
              <a:rPr lang="en-GB" dirty="0"/>
              <a:t>Quartiles</a:t>
            </a:r>
          </a:p>
          <a:p>
            <a:pPr lvl="1"/>
            <a:r>
              <a:rPr lang="en-GB" dirty="0"/>
              <a:t>The three values that split the sorted data into four equal parts.</a:t>
            </a:r>
          </a:p>
          <a:p>
            <a:pPr lvl="1"/>
            <a:r>
              <a:rPr lang="en-GB" dirty="0"/>
              <a:t>Second Quartile = median.</a:t>
            </a:r>
          </a:p>
          <a:p>
            <a:pPr lvl="1"/>
            <a:r>
              <a:rPr lang="en-GB" dirty="0"/>
              <a:t>Lower quartile  = median of lower half of the data</a:t>
            </a:r>
          </a:p>
          <a:p>
            <a:pPr lvl="1"/>
            <a:r>
              <a:rPr lang="en-GB" dirty="0"/>
              <a:t>Upper quartile = median of upper half of the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729" y="3886200"/>
            <a:ext cx="6996162" cy="2294890"/>
          </a:xfrm>
          <a:prstGeom prst="rect">
            <a:avLst/>
          </a:prstGeom>
        </p:spPr>
      </p:pic>
    </p:spTree>
    <p:extLst>
      <p:ext uri="{BB962C8B-B14F-4D97-AF65-F5344CB8AC3E}">
        <p14:creationId xmlns:p14="http://schemas.microsoft.com/office/powerpoint/2010/main" val="1175963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Deviance</a:t>
            </a:r>
          </a:p>
        </p:txBody>
      </p:sp>
      <p:sp>
        <p:nvSpPr>
          <p:cNvPr id="8" name="Content Placeholder 7"/>
          <p:cNvSpPr>
            <a:spLocks noGrp="1"/>
          </p:cNvSpPr>
          <p:nvPr>
            <p:ph idx="1"/>
          </p:nvPr>
        </p:nvSpPr>
        <p:spPr/>
        <p:txBody>
          <a:bodyPr>
            <a:normAutofit/>
          </a:bodyPr>
          <a:lstStyle/>
          <a:p>
            <a:r>
              <a:rPr lang="en-US" sz="3200" dirty="0"/>
              <a:t>We can calculate the spread of scores by looking at how different each score is from the center of a distribution, e.g., the mean:</a:t>
            </a:r>
          </a:p>
        </p:txBody>
      </p:sp>
      <p:pic>
        <p:nvPicPr>
          <p:cNvPr id="5" name="Picture 4"/>
          <p:cNvPicPr>
            <a:picLocks noChangeAspect="1"/>
          </p:cNvPicPr>
          <p:nvPr/>
        </p:nvPicPr>
        <p:blipFill>
          <a:blip r:embed="rId3"/>
          <a:stretch>
            <a:fillRect/>
          </a:stretch>
        </p:blipFill>
        <p:spPr>
          <a:xfrm>
            <a:off x="4330700" y="3619500"/>
            <a:ext cx="3429000" cy="914400"/>
          </a:xfrm>
          <a:prstGeom prst="rect">
            <a:avLst/>
          </a:prstGeom>
        </p:spPr>
      </p:pic>
      <p:pic>
        <p:nvPicPr>
          <p:cNvPr id="6" name="Picture 5"/>
          <p:cNvPicPr>
            <a:picLocks noChangeAspect="1"/>
          </p:cNvPicPr>
          <p:nvPr/>
        </p:nvPicPr>
        <p:blipFill>
          <a:blip r:embed="rId4"/>
          <a:stretch>
            <a:fillRect/>
          </a:stretch>
        </p:blipFill>
        <p:spPr>
          <a:xfrm>
            <a:off x="3746500" y="4470400"/>
            <a:ext cx="4953000" cy="1295400"/>
          </a:xfrm>
          <a:prstGeom prst="rect">
            <a:avLst/>
          </a:prstGeom>
        </p:spPr>
      </p:pic>
    </p:spTree>
    <p:extLst>
      <p:ext uri="{BB962C8B-B14F-4D97-AF65-F5344CB8AC3E}">
        <p14:creationId xmlns:p14="http://schemas.microsoft.com/office/powerpoint/2010/main" val="522171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of Squared Errors, SS</a:t>
            </a:r>
          </a:p>
        </p:txBody>
      </p:sp>
      <p:sp>
        <p:nvSpPr>
          <p:cNvPr id="5" name="Content Placeholder 4"/>
          <p:cNvSpPr>
            <a:spLocks noGrp="1"/>
          </p:cNvSpPr>
          <p:nvPr>
            <p:ph idx="1"/>
          </p:nvPr>
        </p:nvSpPr>
        <p:spPr/>
        <p:txBody>
          <a:bodyPr/>
          <a:lstStyle/>
          <a:p>
            <a:r>
              <a:rPr lang="en-US" sz="2800" dirty="0"/>
              <a:t>Indicates the total dispersion, or total deviance of scores from the mean:</a:t>
            </a:r>
          </a:p>
          <a:p>
            <a:endParaRPr lang="en-US" sz="2800" dirty="0"/>
          </a:p>
          <a:p>
            <a:endParaRPr lang="en-US" sz="2800" dirty="0"/>
          </a:p>
          <a:p>
            <a:r>
              <a:rPr lang="en-US" sz="2800" dirty="0"/>
              <a:t>Its size is dependent on the number of scores in the data. </a:t>
            </a:r>
          </a:p>
          <a:p>
            <a:r>
              <a:rPr lang="en-US" sz="2800" dirty="0"/>
              <a:t>More useful to work with the average dispersion, known as the </a:t>
            </a:r>
            <a:r>
              <a:rPr lang="en-US" sz="2800" b="1" dirty="0"/>
              <a:t>variance</a:t>
            </a:r>
            <a:r>
              <a:rPr lang="en-US" sz="2800" dirty="0"/>
              <a:t>:</a:t>
            </a:r>
            <a:endParaRPr lang="en-US" sz="2800" b="1" dirty="0"/>
          </a:p>
          <a:p>
            <a:endParaRPr lang="en-US" dirty="0"/>
          </a:p>
        </p:txBody>
      </p:sp>
      <p:pic>
        <p:nvPicPr>
          <p:cNvPr id="4" name="Picture 3"/>
          <p:cNvPicPr>
            <a:picLocks noChangeAspect="1"/>
          </p:cNvPicPr>
          <p:nvPr/>
        </p:nvPicPr>
        <p:blipFill>
          <a:blip r:embed="rId3"/>
          <a:stretch>
            <a:fillRect/>
          </a:stretch>
        </p:blipFill>
        <p:spPr>
          <a:xfrm>
            <a:off x="3568700" y="2641600"/>
            <a:ext cx="4724400" cy="939800"/>
          </a:xfrm>
          <a:prstGeom prst="rect">
            <a:avLst/>
          </a:prstGeom>
        </p:spPr>
      </p:pic>
      <p:pic>
        <p:nvPicPr>
          <p:cNvPr id="6" name="Picture 5"/>
          <p:cNvPicPr>
            <a:picLocks noChangeAspect="1"/>
          </p:cNvPicPr>
          <p:nvPr/>
        </p:nvPicPr>
        <p:blipFill>
          <a:blip r:embed="rId4"/>
          <a:stretch>
            <a:fillRect/>
          </a:stretch>
        </p:blipFill>
        <p:spPr>
          <a:xfrm>
            <a:off x="3505200" y="5588000"/>
            <a:ext cx="5429250" cy="838200"/>
          </a:xfrm>
          <a:prstGeom prst="rect">
            <a:avLst/>
          </a:prstGeom>
        </p:spPr>
      </p:pic>
    </p:spTree>
    <p:extLst>
      <p:ext uri="{BB962C8B-B14F-4D97-AF65-F5344CB8AC3E}">
        <p14:creationId xmlns:p14="http://schemas.microsoft.com/office/powerpoint/2010/main" val="3404400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Deviation</a:t>
            </a:r>
          </a:p>
        </p:txBody>
      </p:sp>
      <p:sp>
        <p:nvSpPr>
          <p:cNvPr id="3" name="Content Placeholder 2"/>
          <p:cNvSpPr>
            <a:spLocks noGrp="1"/>
          </p:cNvSpPr>
          <p:nvPr>
            <p:ph idx="1"/>
          </p:nvPr>
        </p:nvSpPr>
        <p:spPr>
          <a:xfrm>
            <a:off x="838200" y="1479648"/>
            <a:ext cx="10936458" cy="4843463"/>
          </a:xfrm>
        </p:spPr>
        <p:txBody>
          <a:bodyPr>
            <a:normAutofit/>
          </a:bodyPr>
          <a:lstStyle/>
          <a:p>
            <a:r>
              <a:rPr lang="en-US" sz="3200" dirty="0"/>
              <a:t>The variance gives us a measure in units squared.</a:t>
            </a:r>
          </a:p>
          <a:p>
            <a:r>
              <a:rPr lang="en-US" sz="3200" dirty="0"/>
              <a:t>This problem is solved by taking the square root of the variance, which is known as the standard deviation:</a:t>
            </a:r>
          </a:p>
        </p:txBody>
      </p:sp>
      <p:pic>
        <p:nvPicPr>
          <p:cNvPr id="4" name="Picture 3"/>
          <p:cNvPicPr>
            <a:picLocks noChangeAspect="1"/>
          </p:cNvPicPr>
          <p:nvPr/>
        </p:nvPicPr>
        <p:blipFill>
          <a:blip r:embed="rId3"/>
          <a:stretch>
            <a:fillRect/>
          </a:stretch>
        </p:blipFill>
        <p:spPr>
          <a:xfrm>
            <a:off x="4540348" y="3802575"/>
            <a:ext cx="2489200" cy="2006600"/>
          </a:xfrm>
          <a:prstGeom prst="rect">
            <a:avLst/>
          </a:prstGeom>
        </p:spPr>
      </p:pic>
    </p:spTree>
    <p:extLst>
      <p:ext uri="{BB962C8B-B14F-4D97-AF65-F5344CB8AC3E}">
        <p14:creationId xmlns:p14="http://schemas.microsoft.com/office/powerpoint/2010/main" val="277024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Same Mean, Different SD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765" y="1690688"/>
            <a:ext cx="7966514" cy="4386555"/>
          </a:xfrm>
          <a:prstGeom prst="rect">
            <a:avLst/>
          </a:prstGeom>
        </p:spPr>
      </p:pic>
    </p:spTree>
    <p:extLst>
      <p:ext uri="{BB962C8B-B14F-4D97-AF65-F5344CB8AC3E}">
        <p14:creationId xmlns:p14="http://schemas.microsoft.com/office/powerpoint/2010/main" val="4069021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GB" dirty="0"/>
              <a:t>Important things to remember…</a:t>
            </a:r>
          </a:p>
        </p:txBody>
      </p:sp>
      <p:sp>
        <p:nvSpPr>
          <p:cNvPr id="138243" name="Rectangle 3"/>
          <p:cNvSpPr>
            <a:spLocks noGrp="1" noChangeArrowheads="1"/>
          </p:cNvSpPr>
          <p:nvPr>
            <p:ph idx="1"/>
          </p:nvPr>
        </p:nvSpPr>
        <p:spPr/>
        <p:txBody>
          <a:bodyPr>
            <a:normAutofit/>
          </a:bodyPr>
          <a:lstStyle/>
          <a:p>
            <a:r>
              <a:rPr lang="en-GB" sz="3200" dirty="0"/>
              <a:t>The sum of squares, variance, and standard deviation represent the same thing:</a:t>
            </a:r>
          </a:p>
          <a:p>
            <a:pPr lvl="1"/>
            <a:r>
              <a:rPr lang="en-GB" sz="3200" dirty="0"/>
              <a:t>The ‘Fit’ of the mean to the data</a:t>
            </a:r>
          </a:p>
          <a:p>
            <a:pPr lvl="1"/>
            <a:r>
              <a:rPr lang="en-GB" sz="3200" dirty="0"/>
              <a:t>The variability in the data</a:t>
            </a:r>
          </a:p>
          <a:p>
            <a:pPr lvl="1"/>
            <a:r>
              <a:rPr lang="en-GB" sz="3200" dirty="0"/>
              <a:t>How well the mean represents the observed data</a:t>
            </a:r>
          </a:p>
          <a:p>
            <a:pPr lvl="1"/>
            <a:r>
              <a:rPr lang="en-GB" sz="3200" dirty="0"/>
              <a:t>Error</a:t>
            </a:r>
          </a:p>
        </p:txBody>
      </p:sp>
    </p:spTree>
    <p:extLst>
      <p:ext uri="{BB962C8B-B14F-4D97-AF65-F5344CB8AC3E}">
        <p14:creationId xmlns:p14="http://schemas.microsoft.com/office/powerpoint/2010/main" val="74208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8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9CFC-90CC-AA49-BBD6-4D14ACFC7F74}"/>
              </a:ext>
            </a:extLst>
          </p:cNvPr>
          <p:cNvSpPr>
            <a:spLocks noGrp="1"/>
          </p:cNvSpPr>
          <p:nvPr>
            <p:ph type="title"/>
          </p:nvPr>
        </p:nvSpPr>
        <p:spPr>
          <a:xfrm>
            <a:off x="838200" y="2334602"/>
            <a:ext cx="10515600" cy="1325563"/>
          </a:xfrm>
        </p:spPr>
        <p:txBody>
          <a:bodyPr/>
          <a:lstStyle/>
          <a:p>
            <a:r>
              <a:rPr lang="en-US" dirty="0"/>
              <a:t>Choosing a Statistical Test</a:t>
            </a:r>
          </a:p>
        </p:txBody>
      </p:sp>
    </p:spTree>
    <p:extLst>
      <p:ext uri="{BB962C8B-B14F-4D97-AF65-F5344CB8AC3E}">
        <p14:creationId xmlns:p14="http://schemas.microsoft.com/office/powerpoint/2010/main" val="4012967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Research Process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67881" y="1567213"/>
            <a:ext cx="5256238" cy="4786346"/>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453066B5-D7E3-0942-B908-70267EB3A852}"/>
              </a:ext>
            </a:extLst>
          </p:cNvPr>
          <p:cNvSpPr/>
          <p:nvPr/>
        </p:nvSpPr>
        <p:spPr>
          <a:xfrm>
            <a:off x="3467881" y="2236763"/>
            <a:ext cx="5256238" cy="20398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05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05E7-E885-FA45-A3E8-6EB4F353CD7A}"/>
              </a:ext>
            </a:extLst>
          </p:cNvPr>
          <p:cNvSpPr>
            <a:spLocks noGrp="1"/>
          </p:cNvSpPr>
          <p:nvPr>
            <p:ph type="title"/>
          </p:nvPr>
        </p:nvSpPr>
        <p:spPr/>
        <p:txBody>
          <a:bodyPr/>
          <a:lstStyle/>
          <a:p>
            <a:r>
              <a:rPr lang="en-US" dirty="0"/>
              <a:t>1. What kind of question are you asking?</a:t>
            </a:r>
          </a:p>
        </p:txBody>
      </p:sp>
      <p:sp>
        <p:nvSpPr>
          <p:cNvPr id="3" name="Content Placeholder 2">
            <a:extLst>
              <a:ext uri="{FF2B5EF4-FFF2-40B4-BE49-F238E27FC236}">
                <a16:creationId xmlns:a16="http://schemas.microsoft.com/office/drawing/2014/main" id="{DB4F6899-7829-B54A-8C3A-7278F71AC1B9}"/>
              </a:ext>
            </a:extLst>
          </p:cNvPr>
          <p:cNvSpPr>
            <a:spLocks noGrp="1"/>
          </p:cNvSpPr>
          <p:nvPr>
            <p:ph idx="1"/>
          </p:nvPr>
        </p:nvSpPr>
        <p:spPr/>
        <p:txBody>
          <a:bodyPr/>
          <a:lstStyle/>
          <a:p>
            <a:r>
              <a:rPr lang="en-US" dirty="0"/>
              <a:t>Description of one group</a:t>
            </a:r>
          </a:p>
          <a:p>
            <a:r>
              <a:rPr lang="en-US" dirty="0"/>
              <a:t>Comparison of one group to a hypothetical value</a:t>
            </a:r>
          </a:p>
          <a:p>
            <a:r>
              <a:rPr lang="en-US" dirty="0"/>
              <a:t>Comparison of two groups</a:t>
            </a:r>
          </a:p>
          <a:p>
            <a:r>
              <a:rPr lang="en-US" dirty="0"/>
              <a:t>Comparison of three or more groups</a:t>
            </a:r>
          </a:p>
          <a:p>
            <a:r>
              <a:rPr lang="en-US" dirty="0"/>
              <a:t>Measure the association between variables</a:t>
            </a:r>
          </a:p>
          <a:p>
            <a:r>
              <a:rPr lang="en-US" dirty="0"/>
              <a:t>Make a prediction</a:t>
            </a:r>
          </a:p>
          <a:p>
            <a:endParaRPr lang="en-US" dirty="0"/>
          </a:p>
        </p:txBody>
      </p:sp>
    </p:spTree>
    <p:extLst>
      <p:ext uri="{BB962C8B-B14F-4D97-AF65-F5344CB8AC3E}">
        <p14:creationId xmlns:p14="http://schemas.microsoft.com/office/powerpoint/2010/main" val="360666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203E-68F5-EE4E-ABDD-CB92BB8B8293}"/>
              </a:ext>
            </a:extLst>
          </p:cNvPr>
          <p:cNvSpPr>
            <a:spLocks noGrp="1"/>
          </p:cNvSpPr>
          <p:nvPr>
            <p:ph type="title"/>
          </p:nvPr>
        </p:nvSpPr>
        <p:spPr/>
        <p:txBody>
          <a:bodyPr/>
          <a:lstStyle/>
          <a:p>
            <a:r>
              <a:rPr lang="en-US" dirty="0"/>
              <a:t>2. What kind of variables do you have?</a:t>
            </a:r>
          </a:p>
        </p:txBody>
      </p:sp>
      <p:sp>
        <p:nvSpPr>
          <p:cNvPr id="3" name="Content Placeholder 2">
            <a:extLst>
              <a:ext uri="{FF2B5EF4-FFF2-40B4-BE49-F238E27FC236}">
                <a16:creationId xmlns:a16="http://schemas.microsoft.com/office/drawing/2014/main" id="{585DC888-2E5C-2B48-8CA8-7BD06DBA02DF}"/>
              </a:ext>
            </a:extLst>
          </p:cNvPr>
          <p:cNvSpPr>
            <a:spLocks noGrp="1"/>
          </p:cNvSpPr>
          <p:nvPr>
            <p:ph idx="1"/>
          </p:nvPr>
        </p:nvSpPr>
        <p:spPr/>
        <p:txBody>
          <a:bodyPr>
            <a:normAutofit lnSpcReduction="10000"/>
          </a:bodyPr>
          <a:lstStyle/>
          <a:p>
            <a:r>
              <a:rPr lang="en-US" dirty="0"/>
              <a:t>Nominal data—categories (e.g., male, female)</a:t>
            </a:r>
          </a:p>
          <a:p>
            <a:endParaRPr lang="en-US" dirty="0"/>
          </a:p>
          <a:p>
            <a:r>
              <a:rPr lang="en-US" dirty="0"/>
              <a:t>Ordinal data—logically ordered categories (e.g., how happy are you on a scale of 1 to 4?)</a:t>
            </a:r>
          </a:p>
          <a:p>
            <a:endParaRPr lang="en-US" dirty="0"/>
          </a:p>
          <a:p>
            <a:r>
              <a:rPr lang="en-US" dirty="0"/>
              <a:t>Interval Data—meaningful order, equal intervals, but no natural zero (e.g., temperature, IQ)</a:t>
            </a:r>
          </a:p>
          <a:p>
            <a:endParaRPr lang="en-US" dirty="0"/>
          </a:p>
          <a:p>
            <a:r>
              <a:rPr lang="en-US" dirty="0"/>
              <a:t>Ratio Data—meaningful order, equal intervals, </a:t>
            </a:r>
            <a:r>
              <a:rPr lang="en-US" dirty="0" err="1"/>
              <a:t>nautral</a:t>
            </a:r>
            <a:r>
              <a:rPr lang="en-US" dirty="0"/>
              <a:t> zero (e.g., height, weight, length)</a:t>
            </a:r>
          </a:p>
        </p:txBody>
      </p:sp>
    </p:spTree>
    <p:extLst>
      <p:ext uri="{BB962C8B-B14F-4D97-AF65-F5344CB8AC3E}">
        <p14:creationId xmlns:p14="http://schemas.microsoft.com/office/powerpoint/2010/main" val="613560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B363-36ED-9440-8563-5BA386F0B8B2}"/>
              </a:ext>
            </a:extLst>
          </p:cNvPr>
          <p:cNvSpPr>
            <a:spLocks noGrp="1"/>
          </p:cNvSpPr>
          <p:nvPr>
            <p:ph type="title"/>
          </p:nvPr>
        </p:nvSpPr>
        <p:spPr/>
        <p:txBody>
          <a:bodyPr/>
          <a:lstStyle/>
          <a:p>
            <a:r>
              <a:rPr lang="en-US" dirty="0"/>
              <a:t>3. Is your data normally distributed?</a:t>
            </a:r>
          </a:p>
        </p:txBody>
      </p:sp>
      <p:pic>
        <p:nvPicPr>
          <p:cNvPr id="3" name="Picture 2">
            <a:extLst>
              <a:ext uri="{FF2B5EF4-FFF2-40B4-BE49-F238E27FC236}">
                <a16:creationId xmlns:a16="http://schemas.microsoft.com/office/drawing/2014/main" id="{A20B2DEB-2142-034D-97ED-EB59D9EDD5AA}"/>
              </a:ext>
            </a:extLst>
          </p:cNvPr>
          <p:cNvPicPr>
            <a:picLocks noChangeAspect="1"/>
          </p:cNvPicPr>
          <p:nvPr/>
        </p:nvPicPr>
        <p:blipFill>
          <a:blip r:embed="rId3"/>
          <a:stretch>
            <a:fillRect/>
          </a:stretch>
        </p:blipFill>
        <p:spPr>
          <a:xfrm>
            <a:off x="2475132" y="1690688"/>
            <a:ext cx="6711071" cy="5033303"/>
          </a:xfrm>
          <a:prstGeom prst="rect">
            <a:avLst/>
          </a:prstGeom>
        </p:spPr>
      </p:pic>
    </p:spTree>
    <p:extLst>
      <p:ext uri="{BB962C8B-B14F-4D97-AF65-F5344CB8AC3E}">
        <p14:creationId xmlns:p14="http://schemas.microsoft.com/office/powerpoint/2010/main" val="3083487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2"/>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Tree>
    <p:extLst>
      <p:ext uri="{BB962C8B-B14F-4D97-AF65-F5344CB8AC3E}">
        <p14:creationId xmlns:p14="http://schemas.microsoft.com/office/powerpoint/2010/main" val="2736774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2"/>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3" name="Rectangle 2">
            <a:extLst>
              <a:ext uri="{FF2B5EF4-FFF2-40B4-BE49-F238E27FC236}">
                <a16:creationId xmlns:a16="http://schemas.microsoft.com/office/drawing/2014/main" id="{B705719B-E9F8-F345-987F-9F4F11D3B005}"/>
              </a:ext>
            </a:extLst>
          </p:cNvPr>
          <p:cNvSpPr/>
          <p:nvPr/>
        </p:nvSpPr>
        <p:spPr>
          <a:xfrm>
            <a:off x="2725982" y="2205296"/>
            <a:ext cx="568411" cy="2718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4E2EA47-5163-E646-899E-D82209BC4769}"/>
              </a:ext>
            </a:extLst>
          </p:cNvPr>
          <p:cNvSpPr/>
          <p:nvPr/>
        </p:nvSpPr>
        <p:spPr>
          <a:xfrm>
            <a:off x="3332867" y="2066537"/>
            <a:ext cx="628572" cy="4106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8BB6A74-3521-3F46-8674-F402DD3A2610}"/>
              </a:ext>
            </a:extLst>
          </p:cNvPr>
          <p:cNvSpPr/>
          <p:nvPr/>
        </p:nvSpPr>
        <p:spPr>
          <a:xfrm>
            <a:off x="4902054" y="2022478"/>
            <a:ext cx="799491"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B5C28C-5BB4-2244-90C9-E35E2F338F28}"/>
              </a:ext>
            </a:extLst>
          </p:cNvPr>
          <p:cNvSpPr/>
          <p:nvPr/>
        </p:nvSpPr>
        <p:spPr>
          <a:xfrm>
            <a:off x="5988468" y="2021330"/>
            <a:ext cx="824562"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6283BD-06BD-1449-8FD3-F7DF3EB1831C}"/>
              </a:ext>
            </a:extLst>
          </p:cNvPr>
          <p:cNvSpPr/>
          <p:nvPr/>
        </p:nvSpPr>
        <p:spPr>
          <a:xfrm>
            <a:off x="8059582" y="1999992"/>
            <a:ext cx="649703" cy="1414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795C089-4AD9-2046-8EFB-FEA6840B581B}"/>
              </a:ext>
            </a:extLst>
          </p:cNvPr>
          <p:cNvSpPr/>
          <p:nvPr/>
        </p:nvSpPr>
        <p:spPr>
          <a:xfrm>
            <a:off x="7181274" y="2014071"/>
            <a:ext cx="628572" cy="3522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435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11" name="Rectangle 10">
            <a:extLst>
              <a:ext uri="{FF2B5EF4-FFF2-40B4-BE49-F238E27FC236}">
                <a16:creationId xmlns:a16="http://schemas.microsoft.com/office/drawing/2014/main" id="{075D1843-512B-6441-A5F8-9C0F82AFAC38}"/>
              </a:ext>
            </a:extLst>
          </p:cNvPr>
          <p:cNvSpPr/>
          <p:nvPr/>
        </p:nvSpPr>
        <p:spPr>
          <a:xfrm>
            <a:off x="2725982" y="2205296"/>
            <a:ext cx="568411" cy="2718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1990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415308"/>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11" name="Rectangle 10">
            <a:extLst>
              <a:ext uri="{FF2B5EF4-FFF2-40B4-BE49-F238E27FC236}">
                <a16:creationId xmlns:a16="http://schemas.microsoft.com/office/drawing/2014/main" id="{075D1843-512B-6441-A5F8-9C0F82AFAC38}"/>
              </a:ext>
            </a:extLst>
          </p:cNvPr>
          <p:cNvSpPr/>
          <p:nvPr/>
        </p:nvSpPr>
        <p:spPr>
          <a:xfrm>
            <a:off x="2725982" y="2205296"/>
            <a:ext cx="568411" cy="2718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3EB13F6B-D7F2-C047-B900-DA0DFD6A2C10}"/>
              </a:ext>
            </a:extLst>
          </p:cNvPr>
          <p:cNvCxnSpPr/>
          <p:nvPr/>
        </p:nvCxnSpPr>
        <p:spPr>
          <a:xfrm>
            <a:off x="2971800" y="2477145"/>
            <a:ext cx="0" cy="16799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B6CD0E8-3D03-D44B-92EA-08F64348CBCA}"/>
              </a:ext>
            </a:extLst>
          </p:cNvPr>
          <p:cNvSpPr/>
          <p:nvPr/>
        </p:nvSpPr>
        <p:spPr>
          <a:xfrm>
            <a:off x="2800865" y="5074587"/>
            <a:ext cx="433402" cy="2718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4BE138F-D7D3-B54C-A723-7A516D5CDAFF}"/>
              </a:ext>
            </a:extLst>
          </p:cNvPr>
          <p:cNvSpPr/>
          <p:nvPr/>
        </p:nvSpPr>
        <p:spPr>
          <a:xfrm>
            <a:off x="3278319" y="5074587"/>
            <a:ext cx="568410" cy="35254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57E24FB-DBBC-2841-BED6-0AAC2DC0E0DF}"/>
              </a:ext>
            </a:extLst>
          </p:cNvPr>
          <p:cNvSpPr/>
          <p:nvPr/>
        </p:nvSpPr>
        <p:spPr>
          <a:xfrm>
            <a:off x="3562524" y="4634320"/>
            <a:ext cx="476076" cy="1747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70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2"/>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7" name="Rectangle 6">
            <a:extLst>
              <a:ext uri="{FF2B5EF4-FFF2-40B4-BE49-F238E27FC236}">
                <a16:creationId xmlns:a16="http://schemas.microsoft.com/office/drawing/2014/main" id="{F600E7EF-BA4D-FD4A-97AB-3C531A412803}"/>
              </a:ext>
            </a:extLst>
          </p:cNvPr>
          <p:cNvSpPr/>
          <p:nvPr/>
        </p:nvSpPr>
        <p:spPr>
          <a:xfrm>
            <a:off x="4902054" y="2022478"/>
            <a:ext cx="799491"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DDE58-7275-AE45-95AD-40C3AE3DFFEC}"/>
              </a:ext>
            </a:extLst>
          </p:cNvPr>
          <p:cNvSpPr/>
          <p:nvPr/>
        </p:nvSpPr>
        <p:spPr>
          <a:xfrm>
            <a:off x="5988468" y="2021330"/>
            <a:ext cx="824562"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8435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7" name="Rectangle 6">
            <a:extLst>
              <a:ext uri="{FF2B5EF4-FFF2-40B4-BE49-F238E27FC236}">
                <a16:creationId xmlns:a16="http://schemas.microsoft.com/office/drawing/2014/main" id="{F600E7EF-BA4D-FD4A-97AB-3C531A412803}"/>
              </a:ext>
            </a:extLst>
          </p:cNvPr>
          <p:cNvSpPr/>
          <p:nvPr/>
        </p:nvSpPr>
        <p:spPr>
          <a:xfrm>
            <a:off x="4902054" y="2022478"/>
            <a:ext cx="799491"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DDE58-7275-AE45-95AD-40C3AE3DFFEC}"/>
              </a:ext>
            </a:extLst>
          </p:cNvPr>
          <p:cNvSpPr/>
          <p:nvPr/>
        </p:nvSpPr>
        <p:spPr>
          <a:xfrm>
            <a:off x="5988468" y="2021330"/>
            <a:ext cx="824562"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C76920A2-1991-DA4F-9FA9-68EA58E5ED26}"/>
              </a:ext>
            </a:extLst>
          </p:cNvPr>
          <p:cNvCxnSpPr/>
          <p:nvPr/>
        </p:nvCxnSpPr>
        <p:spPr>
          <a:xfrm>
            <a:off x="5159829" y="2226634"/>
            <a:ext cx="0" cy="854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599EA8-FFAF-2346-B098-4A0CDBB5A9F0}"/>
              </a:ext>
            </a:extLst>
          </p:cNvPr>
          <p:cNvCxnSpPr>
            <a:cxnSpLocks/>
          </p:cNvCxnSpPr>
          <p:nvPr/>
        </p:nvCxnSpPr>
        <p:spPr>
          <a:xfrm>
            <a:off x="6435635" y="2226634"/>
            <a:ext cx="0" cy="1899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0BDEF31-ABA8-A249-8247-636D315C66F2}"/>
              </a:ext>
            </a:extLst>
          </p:cNvPr>
          <p:cNvSpPr/>
          <p:nvPr/>
        </p:nvSpPr>
        <p:spPr>
          <a:xfrm>
            <a:off x="4472971" y="2366266"/>
            <a:ext cx="647327" cy="1899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D259550-1176-D642-B9D6-B18F16A89A37}"/>
              </a:ext>
            </a:extLst>
          </p:cNvPr>
          <p:cNvSpPr/>
          <p:nvPr/>
        </p:nvSpPr>
        <p:spPr>
          <a:xfrm>
            <a:off x="5252691" y="2359174"/>
            <a:ext cx="647327" cy="1899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529BBE1-1680-7748-8427-D18A65AF6C9B}"/>
              </a:ext>
            </a:extLst>
          </p:cNvPr>
          <p:cNvSpPr/>
          <p:nvPr/>
        </p:nvSpPr>
        <p:spPr>
          <a:xfrm>
            <a:off x="6021782" y="2543472"/>
            <a:ext cx="413854" cy="2053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357B3D2-AFB7-E749-A732-913BE8F15F35}"/>
              </a:ext>
            </a:extLst>
          </p:cNvPr>
          <p:cNvSpPr/>
          <p:nvPr/>
        </p:nvSpPr>
        <p:spPr>
          <a:xfrm>
            <a:off x="6588855" y="2525752"/>
            <a:ext cx="413853" cy="2230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BB4E3D4F-59CE-5049-A5D2-DC8C7509A8A1}"/>
              </a:ext>
            </a:extLst>
          </p:cNvPr>
          <p:cNvCxnSpPr>
            <a:cxnSpLocks/>
          </p:cNvCxnSpPr>
          <p:nvPr/>
        </p:nvCxnSpPr>
        <p:spPr>
          <a:xfrm>
            <a:off x="5988468" y="2543472"/>
            <a:ext cx="0" cy="21727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87D44F8-EFA0-3048-8EE6-95D9FA802347}"/>
              </a:ext>
            </a:extLst>
          </p:cNvPr>
          <p:cNvSpPr/>
          <p:nvPr/>
        </p:nvSpPr>
        <p:spPr>
          <a:xfrm>
            <a:off x="5698118" y="5404546"/>
            <a:ext cx="647327" cy="1899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79C34F1-E81C-FA46-B4FF-412554141F69}"/>
              </a:ext>
            </a:extLst>
          </p:cNvPr>
          <p:cNvSpPr/>
          <p:nvPr/>
        </p:nvSpPr>
        <p:spPr>
          <a:xfrm>
            <a:off x="5159830" y="5424062"/>
            <a:ext cx="454162" cy="17047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4A05541-CB02-8C46-8542-B79FA286259D}"/>
              </a:ext>
            </a:extLst>
          </p:cNvPr>
          <p:cNvSpPr/>
          <p:nvPr/>
        </p:nvSpPr>
        <p:spPr>
          <a:xfrm>
            <a:off x="6148455" y="5082011"/>
            <a:ext cx="440400" cy="2230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12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0" grpId="0" animBg="1"/>
      <p:bldP spid="21" grpId="0" animBg="1"/>
      <p:bldP spid="2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7" name="Rectangle 6">
            <a:extLst>
              <a:ext uri="{FF2B5EF4-FFF2-40B4-BE49-F238E27FC236}">
                <a16:creationId xmlns:a16="http://schemas.microsoft.com/office/drawing/2014/main" id="{F600E7EF-BA4D-FD4A-97AB-3C531A412803}"/>
              </a:ext>
            </a:extLst>
          </p:cNvPr>
          <p:cNvSpPr/>
          <p:nvPr/>
        </p:nvSpPr>
        <p:spPr>
          <a:xfrm>
            <a:off x="7166344" y="2021329"/>
            <a:ext cx="648586" cy="39529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DDE58-7275-AE45-95AD-40C3AE3DFFEC}"/>
              </a:ext>
            </a:extLst>
          </p:cNvPr>
          <p:cNvSpPr/>
          <p:nvPr/>
        </p:nvSpPr>
        <p:spPr>
          <a:xfrm>
            <a:off x="6860338" y="4932800"/>
            <a:ext cx="561188" cy="2558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A2599EA8-FFAF-2346-B098-4A0CDBB5A9F0}"/>
              </a:ext>
            </a:extLst>
          </p:cNvPr>
          <p:cNvCxnSpPr>
            <a:cxnSpLocks/>
          </p:cNvCxnSpPr>
          <p:nvPr/>
        </p:nvCxnSpPr>
        <p:spPr>
          <a:xfrm>
            <a:off x="7498891" y="2416628"/>
            <a:ext cx="0" cy="164500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F0BB44D-E40B-BA49-A483-9A34D4B419AE}"/>
              </a:ext>
            </a:extLst>
          </p:cNvPr>
          <p:cNvSpPr/>
          <p:nvPr/>
        </p:nvSpPr>
        <p:spPr>
          <a:xfrm>
            <a:off x="6537214" y="5391116"/>
            <a:ext cx="629130" cy="2558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19640A6-00B1-3743-9401-C66541B661D7}"/>
              </a:ext>
            </a:extLst>
          </p:cNvPr>
          <p:cNvSpPr/>
          <p:nvPr/>
        </p:nvSpPr>
        <p:spPr>
          <a:xfrm>
            <a:off x="7306302" y="4485879"/>
            <a:ext cx="561187" cy="2558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413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Generating and Testing Theories</a:t>
            </a:r>
          </a:p>
        </p:txBody>
      </p:sp>
      <p:sp>
        <p:nvSpPr>
          <p:cNvPr id="3" name="Content Placeholder 2"/>
          <p:cNvSpPr>
            <a:spLocks noGrp="1"/>
          </p:cNvSpPr>
          <p:nvPr>
            <p:ph idx="1"/>
          </p:nvPr>
        </p:nvSpPr>
        <p:spPr/>
        <p:txBody>
          <a:bodyPr>
            <a:normAutofit fontScale="92500" lnSpcReduction="10000"/>
          </a:bodyPr>
          <a:lstStyle/>
          <a:p>
            <a:r>
              <a:rPr lang="en-GB" sz="3200" dirty="0"/>
              <a:t>Theories</a:t>
            </a:r>
          </a:p>
          <a:p>
            <a:pPr lvl="1"/>
            <a:r>
              <a:rPr lang="en-GB" sz="3200" dirty="0"/>
              <a:t>An hypothesized general principle or set of principles that explain known findings about a topic and from which new hypotheses can be generated</a:t>
            </a:r>
          </a:p>
          <a:p>
            <a:pPr lvl="1"/>
            <a:endParaRPr lang="en-GB" sz="3200" dirty="0"/>
          </a:p>
          <a:p>
            <a:r>
              <a:rPr lang="en-GB" sz="3200" dirty="0"/>
              <a:t>Research Question</a:t>
            </a:r>
          </a:p>
          <a:p>
            <a:pPr lvl="1"/>
            <a:r>
              <a:rPr lang="en-GB" sz="3200" dirty="0"/>
              <a:t>A question that comes from a theory (non-directional)</a:t>
            </a:r>
          </a:p>
          <a:p>
            <a:pPr lvl="1"/>
            <a:endParaRPr lang="en-GB" sz="3200" dirty="0"/>
          </a:p>
          <a:p>
            <a:r>
              <a:rPr lang="en-GB" sz="3200" dirty="0"/>
              <a:t>Hypothesis</a:t>
            </a:r>
          </a:p>
          <a:p>
            <a:pPr lvl="1"/>
            <a:r>
              <a:rPr lang="en-GB" sz="3200" dirty="0"/>
              <a:t>A directional prediction from a theory</a:t>
            </a:r>
          </a:p>
        </p:txBody>
      </p:sp>
    </p:spTree>
    <p:extLst>
      <p:ext uri="{BB962C8B-B14F-4D97-AF65-F5344CB8AC3E}">
        <p14:creationId xmlns:p14="http://schemas.microsoft.com/office/powerpoint/2010/main" val="194661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484-363F-854B-AE34-86E0237D7785}"/>
              </a:ext>
            </a:extLst>
          </p:cNvPr>
          <p:cNvSpPr>
            <a:spLocks noGrp="1"/>
          </p:cNvSpPr>
          <p:nvPr>
            <p:ph type="title"/>
          </p:nvPr>
        </p:nvSpPr>
        <p:spPr/>
        <p:txBody>
          <a:bodyPr/>
          <a:lstStyle/>
          <a:p>
            <a:r>
              <a:rPr lang="en-US" dirty="0"/>
              <a:t>Basics on selecting a statistical test</a:t>
            </a:r>
          </a:p>
        </p:txBody>
      </p:sp>
      <p:pic>
        <p:nvPicPr>
          <p:cNvPr id="5" name="Content Placeholder 4" descr="Diagram, schematic&#10;&#10;Description automatically generated">
            <a:extLst>
              <a:ext uri="{FF2B5EF4-FFF2-40B4-BE49-F238E27FC236}">
                <a16:creationId xmlns:a16="http://schemas.microsoft.com/office/drawing/2014/main" id="{1BA4BC12-A35F-0946-A2AD-1125F0146521}"/>
              </a:ext>
            </a:extLst>
          </p:cNvPr>
          <p:cNvPicPr>
            <a:picLocks noGrp="1" noChangeAspect="1"/>
          </p:cNvPicPr>
          <p:nvPr>
            <p:ph idx="1"/>
          </p:nvPr>
        </p:nvPicPr>
        <p:blipFill>
          <a:blip r:embed="rId3"/>
          <a:stretch>
            <a:fillRect/>
          </a:stretch>
        </p:blipFill>
        <p:spPr>
          <a:xfrm rot="5400000">
            <a:off x="3390069" y="534673"/>
            <a:ext cx="5196799" cy="6805334"/>
          </a:xfrm>
        </p:spPr>
      </p:pic>
      <p:sp>
        <p:nvSpPr>
          <p:cNvPr id="6" name="TextBox 5">
            <a:extLst>
              <a:ext uri="{FF2B5EF4-FFF2-40B4-BE49-F238E27FC236}">
                <a16:creationId xmlns:a16="http://schemas.microsoft.com/office/drawing/2014/main" id="{9F2D5CCF-BDF4-CB47-BB99-8308397F8B15}"/>
              </a:ext>
            </a:extLst>
          </p:cNvPr>
          <p:cNvSpPr txBox="1"/>
          <p:nvPr/>
        </p:nvSpPr>
        <p:spPr>
          <a:xfrm>
            <a:off x="9865722" y="6372444"/>
            <a:ext cx="1851789"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Jaykaren</a:t>
            </a:r>
            <a:r>
              <a:rPr lang="en-US" dirty="0">
                <a:latin typeface="Arial" panose="020B0604020202020204" pitchFamily="34" charset="0"/>
                <a:cs typeface="Arial" panose="020B0604020202020204" pitchFamily="34" charset="0"/>
              </a:rPr>
              <a:t> (2010)</a:t>
            </a:r>
          </a:p>
        </p:txBody>
      </p:sp>
      <p:sp>
        <p:nvSpPr>
          <p:cNvPr id="7" name="Rectangle 6">
            <a:extLst>
              <a:ext uri="{FF2B5EF4-FFF2-40B4-BE49-F238E27FC236}">
                <a16:creationId xmlns:a16="http://schemas.microsoft.com/office/drawing/2014/main" id="{F600E7EF-BA4D-FD4A-97AB-3C531A412803}"/>
              </a:ext>
            </a:extLst>
          </p:cNvPr>
          <p:cNvSpPr/>
          <p:nvPr/>
        </p:nvSpPr>
        <p:spPr>
          <a:xfrm>
            <a:off x="8038213" y="2021330"/>
            <a:ext cx="648586" cy="12644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DDE58-7275-AE45-95AD-40C3AE3DFFEC}"/>
              </a:ext>
            </a:extLst>
          </p:cNvPr>
          <p:cNvSpPr/>
          <p:nvPr/>
        </p:nvSpPr>
        <p:spPr>
          <a:xfrm>
            <a:off x="7681982" y="5010290"/>
            <a:ext cx="896317" cy="3808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A2599EA8-FFAF-2346-B098-4A0CDBB5A9F0}"/>
              </a:ext>
            </a:extLst>
          </p:cNvPr>
          <p:cNvCxnSpPr>
            <a:cxnSpLocks/>
          </p:cNvCxnSpPr>
          <p:nvPr/>
        </p:nvCxnSpPr>
        <p:spPr>
          <a:xfrm>
            <a:off x="8243171" y="2147778"/>
            <a:ext cx="0" cy="1913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F0BB44D-E40B-BA49-A483-9A34D4B419AE}"/>
              </a:ext>
            </a:extLst>
          </p:cNvPr>
          <p:cNvSpPr/>
          <p:nvPr/>
        </p:nvSpPr>
        <p:spPr>
          <a:xfrm>
            <a:off x="7928606" y="4467539"/>
            <a:ext cx="556713" cy="3808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19640A6-00B1-3743-9401-C66541B661D7}"/>
              </a:ext>
            </a:extLst>
          </p:cNvPr>
          <p:cNvSpPr/>
          <p:nvPr/>
        </p:nvSpPr>
        <p:spPr>
          <a:xfrm>
            <a:off x="8686799" y="3563730"/>
            <a:ext cx="561187" cy="33409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11B9B98-FE2C-5F41-B2B5-732F699B3FFB}"/>
              </a:ext>
            </a:extLst>
          </p:cNvPr>
          <p:cNvSpPr/>
          <p:nvPr/>
        </p:nvSpPr>
        <p:spPr>
          <a:xfrm>
            <a:off x="7880185" y="4058386"/>
            <a:ext cx="426908" cy="27822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380672D-6027-1E49-B328-D10CAE255D45}"/>
              </a:ext>
            </a:extLst>
          </p:cNvPr>
          <p:cNvSpPr/>
          <p:nvPr/>
        </p:nvSpPr>
        <p:spPr>
          <a:xfrm>
            <a:off x="7553051" y="3730097"/>
            <a:ext cx="561187" cy="257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11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6BA0-8540-BB43-8508-C57715E22EC9}"/>
              </a:ext>
            </a:extLst>
          </p:cNvPr>
          <p:cNvSpPr>
            <a:spLocks noGrp="1"/>
          </p:cNvSpPr>
          <p:nvPr>
            <p:ph type="title"/>
          </p:nvPr>
        </p:nvSpPr>
        <p:spPr/>
        <p:txBody>
          <a:bodyPr/>
          <a:lstStyle/>
          <a:p>
            <a:r>
              <a:rPr lang="en-US" dirty="0"/>
              <a:t>After you’ve selected a test…	</a:t>
            </a:r>
          </a:p>
        </p:txBody>
      </p:sp>
      <p:pic>
        <p:nvPicPr>
          <p:cNvPr id="7" name="Content Placeholder 6" descr="Graphical user interface, text&#10;&#10;Description automatically generated">
            <a:extLst>
              <a:ext uri="{FF2B5EF4-FFF2-40B4-BE49-F238E27FC236}">
                <a16:creationId xmlns:a16="http://schemas.microsoft.com/office/drawing/2014/main" id="{85F03C05-6D01-274B-8DAF-A9CF4EAC6D5A}"/>
              </a:ext>
            </a:extLst>
          </p:cNvPr>
          <p:cNvPicPr>
            <a:picLocks noGrp="1" noChangeAspect="1"/>
          </p:cNvPicPr>
          <p:nvPr>
            <p:ph idx="1"/>
          </p:nvPr>
        </p:nvPicPr>
        <p:blipFill>
          <a:blip r:embed="rId2"/>
          <a:stretch>
            <a:fillRect/>
          </a:stretch>
        </p:blipFill>
        <p:spPr>
          <a:xfrm>
            <a:off x="1326655" y="1368955"/>
            <a:ext cx="9273612" cy="6249608"/>
          </a:xfrm>
        </p:spPr>
      </p:pic>
    </p:spTree>
    <p:extLst>
      <p:ext uri="{BB962C8B-B14F-4D97-AF65-F5344CB8AC3E}">
        <p14:creationId xmlns:p14="http://schemas.microsoft.com/office/powerpoint/2010/main" val="7104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2A1B-FBA6-854A-B483-AE502A0A2121}"/>
              </a:ext>
            </a:extLst>
          </p:cNvPr>
          <p:cNvSpPr>
            <a:spLocks noGrp="1"/>
          </p:cNvSpPr>
          <p:nvPr>
            <p:ph type="title"/>
          </p:nvPr>
        </p:nvSpPr>
        <p:spPr/>
        <p:txBody>
          <a:bodyPr/>
          <a:lstStyle/>
          <a:p>
            <a:r>
              <a:rPr lang="en-US" dirty="0"/>
              <a:t>Grounding Hypotheses in Theories</a:t>
            </a:r>
          </a:p>
        </p:txBody>
      </p:sp>
      <p:sp>
        <p:nvSpPr>
          <p:cNvPr id="3" name="Content Placeholder 2">
            <a:extLst>
              <a:ext uri="{FF2B5EF4-FFF2-40B4-BE49-F238E27FC236}">
                <a16:creationId xmlns:a16="http://schemas.microsoft.com/office/drawing/2014/main" id="{44BE6D9E-22A9-974B-9559-4EEB61610B81}"/>
              </a:ext>
            </a:extLst>
          </p:cNvPr>
          <p:cNvSpPr>
            <a:spLocks noGrp="1"/>
          </p:cNvSpPr>
          <p:nvPr>
            <p:ph idx="1"/>
          </p:nvPr>
        </p:nvSpPr>
        <p:spPr>
          <a:xfrm>
            <a:off x="838200" y="1699015"/>
            <a:ext cx="10515600" cy="4351338"/>
          </a:xfrm>
        </p:spPr>
        <p:txBody>
          <a:bodyPr>
            <a:normAutofit fontScale="25000" lnSpcReduction="20000"/>
          </a:bodyPr>
          <a:lstStyle/>
          <a:p>
            <a:r>
              <a:rPr lang="en-US" sz="12800" dirty="0"/>
              <a:t>Hypotheses have underlying rationale</a:t>
            </a:r>
          </a:p>
          <a:p>
            <a:endParaRPr lang="en-US" sz="12800" dirty="0"/>
          </a:p>
          <a:p>
            <a:r>
              <a:rPr lang="en-US" sz="12800" dirty="0"/>
              <a:t>Logical reasoning behind the direction of the hypotheses (theoretical rationale – explanation)</a:t>
            </a:r>
          </a:p>
          <a:p>
            <a:pPr marL="0" indent="0">
              <a:buNone/>
            </a:pPr>
            <a:endParaRPr lang="en-US" sz="12800" dirty="0"/>
          </a:p>
          <a:p>
            <a:r>
              <a:rPr lang="en-US" sz="12800" dirty="0"/>
              <a:t>Theoretical rationale based on:</a:t>
            </a:r>
          </a:p>
          <a:p>
            <a:pPr marL="0" indent="0">
              <a:buNone/>
            </a:pPr>
            <a:r>
              <a:rPr lang="en-US" sz="12800" dirty="0"/>
              <a:t>	1. Past research</a:t>
            </a:r>
          </a:p>
          <a:p>
            <a:pPr marL="0" indent="0">
              <a:buNone/>
            </a:pPr>
            <a:r>
              <a:rPr lang="en-US" sz="12800" dirty="0"/>
              <a:t>	2. Existing theory</a:t>
            </a:r>
          </a:p>
          <a:p>
            <a:pPr marL="0" indent="0">
              <a:buNone/>
            </a:pPr>
            <a:r>
              <a:rPr lang="en-US" sz="12800" dirty="0"/>
              <a:t>	3. Logical reasoning</a:t>
            </a:r>
          </a:p>
          <a:p>
            <a:endParaRPr lang="en-US" dirty="0"/>
          </a:p>
          <a:p>
            <a:endParaRPr lang="en-US" dirty="0"/>
          </a:p>
        </p:txBody>
      </p:sp>
    </p:spTree>
    <p:extLst>
      <p:ext uri="{BB962C8B-B14F-4D97-AF65-F5344CB8AC3E}">
        <p14:creationId xmlns:p14="http://schemas.microsoft.com/office/powerpoint/2010/main" val="174494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TotalTime>
  <Words>4124</Words>
  <Application>Microsoft Macintosh PowerPoint</Application>
  <PresentationFormat>Widescreen</PresentationFormat>
  <Paragraphs>757</Paragraphs>
  <Slides>81</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Helvetica</vt:lpstr>
      <vt:lpstr>Times</vt:lpstr>
      <vt:lpstr>Wingdings</vt:lpstr>
      <vt:lpstr>Office Theme</vt:lpstr>
      <vt:lpstr>Introduction to Statistics and Choosing the Right Test</vt:lpstr>
      <vt:lpstr>Aims</vt:lpstr>
      <vt:lpstr>The Research Process</vt:lpstr>
      <vt:lpstr>Why do we use statistics?</vt:lpstr>
      <vt:lpstr>Why are people afraid of statistics?</vt:lpstr>
      <vt:lpstr>A well-kept secret in academia…</vt:lpstr>
      <vt:lpstr>The Research Process</vt:lpstr>
      <vt:lpstr>Generating and Testing Theories</vt:lpstr>
      <vt:lpstr>Grounding Hypotheses in Theories</vt:lpstr>
      <vt:lpstr>Generating and Testing Theories</vt:lpstr>
      <vt:lpstr>Good Theories</vt:lpstr>
      <vt:lpstr>The Research Process</vt:lpstr>
      <vt:lpstr>Types of Data Analysis</vt:lpstr>
      <vt:lpstr>Identifying Your Variables</vt:lpstr>
      <vt:lpstr>Different Kinds of Variables</vt:lpstr>
      <vt:lpstr>Different Kinds of Variables</vt:lpstr>
      <vt:lpstr>Measurement Error</vt:lpstr>
      <vt:lpstr>Validity</vt:lpstr>
      <vt:lpstr>Reliability</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Amount of Experimental Control </vt:lpstr>
      <vt:lpstr>Pros &amp; Cons of Experimental Control</vt:lpstr>
      <vt:lpstr>Pros &amp; Cons of Experimental Control</vt:lpstr>
      <vt:lpstr>Pros &amp; Cons of Experimental Control</vt:lpstr>
      <vt:lpstr>Pros &amp; Cons of Experimental Control</vt:lpstr>
      <vt:lpstr>A note on causality…</vt:lpstr>
      <vt:lpstr>A note on causality…</vt:lpstr>
      <vt:lpstr>Number of Participants</vt:lpstr>
      <vt:lpstr>Timing of Observations</vt:lpstr>
      <vt:lpstr>Timing of Observations</vt:lpstr>
      <vt:lpstr>Pros &amp; Cons of Designs</vt:lpstr>
      <vt:lpstr>Pros &amp; Cons of Designs</vt:lpstr>
      <vt:lpstr>Pros &amp; Cons of Designs</vt:lpstr>
      <vt:lpstr>Methods of Data Collection</vt:lpstr>
      <vt:lpstr>Types of Variation</vt:lpstr>
      <vt:lpstr>Visualizing Data: Histograms</vt:lpstr>
      <vt:lpstr>The Normal Distribution</vt:lpstr>
      <vt:lpstr>The Normal Probability Distribution</vt:lpstr>
      <vt:lpstr>Probability Density Function of a Normal Distribution</vt:lpstr>
      <vt:lpstr>Z-Scores</vt:lpstr>
      <vt:lpstr>The Normal Distribution of Z-Scores</vt:lpstr>
      <vt:lpstr>Properties of Frequency Distributions</vt:lpstr>
      <vt:lpstr>Skew</vt:lpstr>
      <vt:lpstr>Kurtosis</vt:lpstr>
      <vt:lpstr>Central Tendency: Mode</vt:lpstr>
      <vt:lpstr>Bimodal and Multimodal Distributions</vt:lpstr>
      <vt:lpstr>Central Tendency: Median</vt:lpstr>
      <vt:lpstr>Central Tendency: Mean</vt:lpstr>
      <vt:lpstr>The Dispersion: Interquartile Range</vt:lpstr>
      <vt:lpstr>Deviance</vt:lpstr>
      <vt:lpstr>Sum of Squared Errors, SS</vt:lpstr>
      <vt:lpstr>Standard Deviation</vt:lpstr>
      <vt:lpstr>Same Mean, Different SD</vt:lpstr>
      <vt:lpstr>Important things to remember…</vt:lpstr>
      <vt:lpstr>Choosing a Statistical Test</vt:lpstr>
      <vt:lpstr>1. What kind of question are you asking?</vt:lpstr>
      <vt:lpstr>2. What kind of variables do you have?</vt:lpstr>
      <vt:lpstr>3. Is your data normally distributed?</vt:lpstr>
      <vt:lpstr>Basics on selecting a statistical test</vt:lpstr>
      <vt:lpstr>Basics on selecting a statistical test</vt:lpstr>
      <vt:lpstr>Basics on selecting a statistical test</vt:lpstr>
      <vt:lpstr>Basics on selecting a statistical test</vt:lpstr>
      <vt:lpstr>Basics on selecting a statistical test</vt:lpstr>
      <vt:lpstr>Basics on selecting a statistical test</vt:lpstr>
      <vt:lpstr>Basics on selecting a statistical test</vt:lpstr>
      <vt:lpstr>Basics on selecting a statistical test</vt:lpstr>
      <vt:lpstr>After you’ve selected a test…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Jamil Bhanji</cp:lastModifiedBy>
  <cp:revision>36</cp:revision>
  <dcterms:created xsi:type="dcterms:W3CDTF">2021-01-14T20:20:19Z</dcterms:created>
  <dcterms:modified xsi:type="dcterms:W3CDTF">2024-01-25T13:25:59Z</dcterms:modified>
</cp:coreProperties>
</file>